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2" r:id="rId4"/>
    <p:sldId id="263" r:id="rId5"/>
    <p:sldId id="260" r:id="rId6"/>
    <p:sldId id="259" r:id="rId7"/>
    <p:sldId id="264" r:id="rId8"/>
    <p:sldId id="261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5164"/>
    <a:srgbClr val="FF0000"/>
    <a:srgbClr val="6952E8"/>
    <a:srgbClr val="C84255"/>
    <a:srgbClr val="A34BE8"/>
    <a:srgbClr val="F17E37"/>
    <a:srgbClr val="7030A0"/>
    <a:srgbClr val="4BDED2"/>
    <a:srgbClr val="FCF514"/>
    <a:srgbClr val="E1D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7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67578-9FFF-3645-8518-C3660B45B182}" type="datetimeFigureOut">
              <a:rPr lang="en-US" smtClean="0"/>
              <a:t>9/3/20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DC81A-C8EA-ED47-8BF5-36840D303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912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DC81A-C8EA-ED47-8BF5-36840D303C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647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DC81A-C8EA-ED47-8BF5-36840D303C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52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DC81A-C8EA-ED47-8BF5-36840D303C6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01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DC81A-C8EA-ED47-8BF5-36840D303C6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29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7673D-1A8A-7B46-ADBE-178A68F7A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E335E4-886D-0B4C-B142-5C1DD51DB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44C67-3C23-4D4C-BF2B-15B7E38A2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F37D9-83DA-9D4F-B900-E09D916F9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78EA6-B130-5241-A05B-836B3CF16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49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B9594-444B-4544-9505-4F736A978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F60CD-308F-6645-805A-797BA1DB7E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C4728-4FE8-A24A-AE9F-CD3119D59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A2FDE-E979-034D-AFD0-2E2BC45D0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CF620-9979-AA47-A390-DEE32517F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668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558A22-169F-184F-9A0A-DACDEF50B9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44884-48ED-A040-B164-9356DD894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DCC9E-307C-214F-A821-0D0A43B84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165ED-5406-1647-8019-11D082DAE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19EA7-6320-0143-9402-51487277A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401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D8CC1-00A4-4A40-B727-A64B3EE51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BB8D-E2CE-034F-A72C-07F1D7EFA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F8BB5-D338-C843-855E-8528F830F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856A1-D2FC-7745-B51D-01294B07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090A1-06FF-864C-9333-900786567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900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49ECE-EF1F-9A4D-A216-61FF50BB4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34CDF-7124-5544-A84F-94EDE600A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1D52-0975-934C-B0A3-BA50F5F0F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F345C-368C-954F-B645-7284C4F06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5FF57-8718-1C4B-8BA6-93C02A786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17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48F5F-1650-454C-9A09-1415EDD95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EEDB6-89B1-D64C-892F-AD64C3B497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726E5A-6F1C-E34C-87B4-2E7F339FA7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30EF0E-0A5D-DE4E-8FFD-2F6003C42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25F3B-A02F-8E46-85DF-6F332EF82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CFE5D-0AF2-9E4C-B7A2-43B45B0A7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065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0E131-069A-7D41-BB78-3F93058B5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984B3-F50A-CC43-BDB3-0442CB346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6AB17-779C-0D4D-815F-6AE8CE956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CC657F-B366-CD4C-A89A-D3C75FA8E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A8B174-E530-7945-8EE5-B6C1F5F2E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E1436D-4702-884E-B57D-72C0EE2C0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8D118-1065-F34F-8B0E-F1031B91F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595A64-B906-1049-9876-27D26BD78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32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E8D7A-AEE9-E843-B330-B0ED43605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C6E055-1A0F-CC48-A2CD-4A60DB9ED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C01156-BC48-DB4D-9E29-5AC11FC30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73C4DB-52C1-5641-A4E1-BAD9F173B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95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28769-398B-7149-85B1-B36407C13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F9B490-6044-854F-BB01-A5193DEB1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928BF-0566-204C-91DF-1D2F705CB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40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5EEAE-86C1-EE47-964A-EC2B438FC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DA1A2-F479-764E-862D-A8BB68F3E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53A1C9-BA07-F945-A9F4-D13817BBE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7EF920-7C1A-164A-B28A-1DA364087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F405D5-ACD5-BE44-AC46-E79063711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53F11-2957-374C-AE14-02C5997AE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752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49D0-4A80-3D41-8577-72DAE0934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7FF99B-F90D-5B47-98E4-DFF5A1B8D3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BAB067-0195-0C4B-974F-64BCFBF31A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9FB8A2-0F78-C14B-84B7-F721B6EE5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AC30B5-2B48-A840-B88F-0A09B913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84CE46-3E58-894A-A41B-DB0B9BDEA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21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1DDF4-6A84-8D4A-AE6A-DB37BA96C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D46CB8-3505-084A-BAD1-67E618791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002DC-4095-0745-B05B-D77A0995F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D9446-AF96-664D-89E9-EF992683E541}" type="datetimeFigureOut">
              <a:rPr lang="en-US" smtClean="0"/>
              <a:t>9/3/20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5D712-303F-2E41-B5E2-D90533CEC1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95ACB-D3FF-4648-840A-BC10E8F2F3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8A798-B57C-6749-9666-35F0B4299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05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BC118-06B1-EF42-A72C-BD3B15C63A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Attention Model COVID segmentation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1044F-F42A-234E-B5D9-EF6F61F0D7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027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Rectangle 384">
            <a:extLst>
              <a:ext uri="{FF2B5EF4-FFF2-40B4-BE49-F238E27FC236}">
                <a16:creationId xmlns:a16="http://schemas.microsoft.com/office/drawing/2014/main" id="{6D61F1C5-CE62-B84D-B0D0-F082841313CF}"/>
              </a:ext>
            </a:extLst>
          </p:cNvPr>
          <p:cNvSpPr/>
          <p:nvPr/>
        </p:nvSpPr>
        <p:spPr>
          <a:xfrm>
            <a:off x="1415074" y="1083327"/>
            <a:ext cx="4671781" cy="416912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D07AC1C8-2E96-BF45-AB32-19AA232C2526}"/>
              </a:ext>
            </a:extLst>
          </p:cNvPr>
          <p:cNvSpPr/>
          <p:nvPr/>
        </p:nvSpPr>
        <p:spPr>
          <a:xfrm>
            <a:off x="4204165" y="0"/>
            <a:ext cx="925200" cy="867600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3</a:t>
            </a:r>
          </a:p>
        </p:txBody>
      </p:sp>
      <p:sp>
        <p:nvSpPr>
          <p:cNvPr id="23" name="Cube 22">
            <a:extLst>
              <a:ext uri="{FF2B5EF4-FFF2-40B4-BE49-F238E27FC236}">
                <a16:creationId xmlns:a16="http://schemas.microsoft.com/office/drawing/2014/main" id="{E12E35F5-D6F2-1B41-A447-AFE8474D4F30}"/>
              </a:ext>
            </a:extLst>
          </p:cNvPr>
          <p:cNvSpPr/>
          <p:nvPr/>
        </p:nvSpPr>
        <p:spPr>
          <a:xfrm>
            <a:off x="6859101" y="10203"/>
            <a:ext cx="925200" cy="867600"/>
          </a:xfrm>
          <a:prstGeom prst="cub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Decoder features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B929315-7BCE-D543-9359-A8913981C0B7}"/>
              </a:ext>
            </a:extLst>
          </p:cNvPr>
          <p:cNvSpPr/>
          <p:nvPr/>
        </p:nvSpPr>
        <p:spPr>
          <a:xfrm>
            <a:off x="6860182" y="239372"/>
            <a:ext cx="98405" cy="9868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AE195-CB67-F44A-A574-9EF98F6DD7F0}"/>
              </a:ext>
            </a:extLst>
          </p:cNvPr>
          <p:cNvSpPr/>
          <p:nvPr/>
        </p:nvSpPr>
        <p:spPr>
          <a:xfrm>
            <a:off x="4204168" y="218759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46E9B6-341A-D14F-9D13-F587E7685E18}"/>
              </a:ext>
            </a:extLst>
          </p:cNvPr>
          <p:cNvSpPr/>
          <p:nvPr/>
        </p:nvSpPr>
        <p:spPr>
          <a:xfrm>
            <a:off x="4302573" y="218759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91EA461-22A5-574E-81D6-55F70075E475}"/>
              </a:ext>
            </a:extLst>
          </p:cNvPr>
          <p:cNvSpPr/>
          <p:nvPr/>
        </p:nvSpPr>
        <p:spPr>
          <a:xfrm>
            <a:off x="4400978" y="218759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AD1614-7BEF-4742-9ACC-F2F1B9849A98}"/>
              </a:ext>
            </a:extLst>
          </p:cNvPr>
          <p:cNvSpPr/>
          <p:nvPr/>
        </p:nvSpPr>
        <p:spPr>
          <a:xfrm>
            <a:off x="4204167" y="317439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2552CEF-B91C-6649-86C2-A662D1E48C1F}"/>
              </a:ext>
            </a:extLst>
          </p:cNvPr>
          <p:cNvSpPr/>
          <p:nvPr/>
        </p:nvSpPr>
        <p:spPr>
          <a:xfrm>
            <a:off x="4302572" y="317439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8F510FC-2066-BF42-9E2C-ECB777D33E30}"/>
              </a:ext>
            </a:extLst>
          </p:cNvPr>
          <p:cNvSpPr/>
          <p:nvPr/>
        </p:nvSpPr>
        <p:spPr>
          <a:xfrm>
            <a:off x="4400976" y="317439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08890D0-5EF3-184E-9E7D-6E94FF184052}"/>
              </a:ext>
            </a:extLst>
          </p:cNvPr>
          <p:cNvSpPr/>
          <p:nvPr/>
        </p:nvSpPr>
        <p:spPr>
          <a:xfrm>
            <a:off x="4204167" y="416119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A216AFA-FD20-3A4D-A7A6-A383357DCF54}"/>
              </a:ext>
            </a:extLst>
          </p:cNvPr>
          <p:cNvSpPr/>
          <p:nvPr/>
        </p:nvSpPr>
        <p:spPr>
          <a:xfrm>
            <a:off x="4302572" y="416119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B2FC722-7B20-404C-88FC-212CE3D32A07}"/>
              </a:ext>
            </a:extLst>
          </p:cNvPr>
          <p:cNvSpPr/>
          <p:nvPr/>
        </p:nvSpPr>
        <p:spPr>
          <a:xfrm>
            <a:off x="4400976" y="416119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lternative Process 45">
            <a:extLst>
              <a:ext uri="{FF2B5EF4-FFF2-40B4-BE49-F238E27FC236}">
                <a16:creationId xmlns:a16="http://schemas.microsoft.com/office/drawing/2014/main" id="{F0FBEFED-0C3A-C840-A97C-D74C0DF46A3F}"/>
              </a:ext>
            </a:extLst>
          </p:cNvPr>
          <p:cNvSpPr/>
          <p:nvPr/>
        </p:nvSpPr>
        <p:spPr>
          <a:xfrm>
            <a:off x="4133115" y="1297368"/>
            <a:ext cx="838238" cy="259737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1 x 1 CONV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49649C9-B9A3-1C4D-8341-BF8BEAE50350}"/>
              </a:ext>
            </a:extLst>
          </p:cNvPr>
          <p:cNvCxnSpPr>
            <a:cxnSpLocks/>
          </p:cNvCxnSpPr>
          <p:nvPr/>
        </p:nvCxnSpPr>
        <p:spPr>
          <a:xfrm flipV="1">
            <a:off x="4956091" y="621205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Alternative Process 87">
            <a:extLst>
              <a:ext uri="{FF2B5EF4-FFF2-40B4-BE49-F238E27FC236}">
                <a16:creationId xmlns:a16="http://schemas.microsoft.com/office/drawing/2014/main" id="{0D024A8F-20C3-404B-99E9-43ECCA05CEEC}"/>
              </a:ext>
            </a:extLst>
          </p:cNvPr>
          <p:cNvSpPr/>
          <p:nvPr/>
        </p:nvSpPr>
        <p:spPr>
          <a:xfrm>
            <a:off x="3966294" y="4009684"/>
            <a:ext cx="991206" cy="277504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Softmax</a:t>
            </a:r>
            <a:endParaRPr lang="en-US" sz="1000" dirty="0"/>
          </a:p>
        </p:txBody>
      </p:sp>
      <p:sp>
        <p:nvSpPr>
          <p:cNvPr id="101" name="Down Arrow 100">
            <a:extLst>
              <a:ext uri="{FF2B5EF4-FFF2-40B4-BE49-F238E27FC236}">
                <a16:creationId xmlns:a16="http://schemas.microsoft.com/office/drawing/2014/main" id="{E07E0E6B-FC83-844E-84D9-B2096B11FD06}"/>
              </a:ext>
            </a:extLst>
          </p:cNvPr>
          <p:cNvSpPr/>
          <p:nvPr/>
        </p:nvSpPr>
        <p:spPr>
          <a:xfrm>
            <a:off x="7089110" y="1127448"/>
            <a:ext cx="255600" cy="1874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Alternative Process 101">
            <a:extLst>
              <a:ext uri="{FF2B5EF4-FFF2-40B4-BE49-F238E27FC236}">
                <a16:creationId xmlns:a16="http://schemas.microsoft.com/office/drawing/2014/main" id="{A5B79F75-D778-BD44-85D7-EA7AB09B907F}"/>
              </a:ext>
            </a:extLst>
          </p:cNvPr>
          <p:cNvSpPr/>
          <p:nvPr/>
        </p:nvSpPr>
        <p:spPr>
          <a:xfrm>
            <a:off x="6921242" y="1310648"/>
            <a:ext cx="651873" cy="355744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1 x 1</a:t>
            </a:r>
          </a:p>
          <a:p>
            <a:pPr algn="ctr">
              <a:lnSpc>
                <a:spcPts val="1400"/>
              </a:lnSpc>
            </a:pPr>
            <a:r>
              <a:rPr lang="en-US" sz="1000" b="1" dirty="0"/>
              <a:t>CONV</a:t>
            </a:r>
          </a:p>
        </p:txBody>
      </p:sp>
      <p:sp>
        <p:nvSpPr>
          <p:cNvPr id="103" name="Down Arrow 102">
            <a:extLst>
              <a:ext uri="{FF2B5EF4-FFF2-40B4-BE49-F238E27FC236}">
                <a16:creationId xmlns:a16="http://schemas.microsoft.com/office/drawing/2014/main" id="{E558AA84-A8F4-EE4F-8D23-5A981F3C37B5}"/>
              </a:ext>
            </a:extLst>
          </p:cNvPr>
          <p:cNvSpPr/>
          <p:nvPr/>
        </p:nvSpPr>
        <p:spPr>
          <a:xfrm>
            <a:off x="7100255" y="1660382"/>
            <a:ext cx="255600" cy="174734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Alternative Process 104">
            <a:extLst>
              <a:ext uri="{FF2B5EF4-FFF2-40B4-BE49-F238E27FC236}">
                <a16:creationId xmlns:a16="http://schemas.microsoft.com/office/drawing/2014/main" id="{4A970B7C-E5AE-E24C-8027-A8C2569D77BC}"/>
              </a:ext>
            </a:extLst>
          </p:cNvPr>
          <p:cNvSpPr/>
          <p:nvPr/>
        </p:nvSpPr>
        <p:spPr>
          <a:xfrm>
            <a:off x="9412511" y="1047107"/>
            <a:ext cx="651873" cy="355744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3 x 3</a:t>
            </a:r>
          </a:p>
          <a:p>
            <a:pPr algn="ctr">
              <a:lnSpc>
                <a:spcPts val="1400"/>
              </a:lnSpc>
            </a:pPr>
            <a:r>
              <a:rPr lang="en-US" sz="1000" b="1" dirty="0"/>
              <a:t>CONV</a:t>
            </a:r>
          </a:p>
        </p:txBody>
      </p:sp>
      <p:sp>
        <p:nvSpPr>
          <p:cNvPr id="106" name="Down Arrow 105">
            <a:extLst>
              <a:ext uri="{FF2B5EF4-FFF2-40B4-BE49-F238E27FC236}">
                <a16:creationId xmlns:a16="http://schemas.microsoft.com/office/drawing/2014/main" id="{ED0B0784-5F54-D948-8A8B-B6D916131422}"/>
              </a:ext>
            </a:extLst>
          </p:cNvPr>
          <p:cNvSpPr/>
          <p:nvPr/>
        </p:nvSpPr>
        <p:spPr>
          <a:xfrm>
            <a:off x="9627954" y="1459960"/>
            <a:ext cx="255600" cy="33416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2C15009-5622-7C45-A907-008AEA16D31D}"/>
              </a:ext>
            </a:extLst>
          </p:cNvPr>
          <p:cNvSpPr txBox="1"/>
          <p:nvPr/>
        </p:nvSpPr>
        <p:spPr>
          <a:xfrm rot="18835145">
            <a:off x="4832797" y="718626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enc_channels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6DBB0F74-1E81-4E4F-99FE-F838E9332598}"/>
              </a:ext>
            </a:extLst>
          </p:cNvPr>
          <p:cNvCxnSpPr>
            <a:cxnSpLocks/>
          </p:cNvCxnSpPr>
          <p:nvPr/>
        </p:nvCxnSpPr>
        <p:spPr>
          <a:xfrm flipV="1">
            <a:off x="7616933" y="644850"/>
            <a:ext cx="252093" cy="27929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E8F4A582-5919-8D48-992A-AEC03DD168CD}"/>
              </a:ext>
            </a:extLst>
          </p:cNvPr>
          <p:cNvSpPr txBox="1"/>
          <p:nvPr/>
        </p:nvSpPr>
        <p:spPr>
          <a:xfrm rot="18609791">
            <a:off x="7487413" y="696204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dec_channels</a:t>
            </a: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B9BDA00-CF72-EA45-A055-803A90AB34F8}"/>
              </a:ext>
            </a:extLst>
          </p:cNvPr>
          <p:cNvCxnSpPr>
            <a:cxnSpLocks/>
            <a:stCxn id="24" idx="0"/>
            <a:endCxn id="33" idx="0"/>
          </p:cNvCxnSpPr>
          <p:nvPr/>
        </p:nvCxnSpPr>
        <p:spPr>
          <a:xfrm flipH="1" flipV="1">
            <a:off x="4253371" y="218759"/>
            <a:ext cx="2656014" cy="2061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C3C348CB-884C-C14B-AF9B-0AC009E0163D}"/>
              </a:ext>
            </a:extLst>
          </p:cNvPr>
          <p:cNvCxnSpPr>
            <a:cxnSpLocks/>
            <a:stCxn id="24" idx="2"/>
            <a:endCxn id="41" idx="2"/>
          </p:cNvCxnSpPr>
          <p:nvPr/>
        </p:nvCxnSpPr>
        <p:spPr>
          <a:xfrm flipH="1">
            <a:off x="4450179" y="338052"/>
            <a:ext cx="2459206" cy="17674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92D59E7-C1E1-0641-B963-F28300BEF50B}"/>
              </a:ext>
            </a:extLst>
          </p:cNvPr>
          <p:cNvCxnSpPr>
            <a:cxnSpLocks/>
          </p:cNvCxnSpPr>
          <p:nvPr/>
        </p:nvCxnSpPr>
        <p:spPr>
          <a:xfrm>
            <a:off x="4285486" y="922719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0963002F-C108-214E-BD2D-4634C5E28728}"/>
              </a:ext>
            </a:extLst>
          </p:cNvPr>
          <p:cNvSpPr txBox="1"/>
          <p:nvPr/>
        </p:nvSpPr>
        <p:spPr>
          <a:xfrm>
            <a:off x="4424481" y="910676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C7A020EE-8EC5-C44D-965C-07B2277A98A7}"/>
              </a:ext>
            </a:extLst>
          </p:cNvPr>
          <p:cNvCxnSpPr>
            <a:cxnSpLocks/>
          </p:cNvCxnSpPr>
          <p:nvPr/>
        </p:nvCxnSpPr>
        <p:spPr>
          <a:xfrm>
            <a:off x="4101422" y="218759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62F08F48-A612-DA45-8DE6-32B3636FC0D3}"/>
              </a:ext>
            </a:extLst>
          </p:cNvPr>
          <p:cNvSpPr txBox="1"/>
          <p:nvPr/>
        </p:nvSpPr>
        <p:spPr>
          <a:xfrm>
            <a:off x="3897173" y="475793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D5818B2F-47F0-B447-98DF-B6A76B853891}"/>
              </a:ext>
            </a:extLst>
          </p:cNvPr>
          <p:cNvCxnSpPr>
            <a:cxnSpLocks/>
          </p:cNvCxnSpPr>
          <p:nvPr/>
        </p:nvCxnSpPr>
        <p:spPr>
          <a:xfrm>
            <a:off x="6774375" y="338052"/>
            <a:ext cx="0" cy="5531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BE3EB54F-7D01-C34A-BBB2-DD039571FBC5}"/>
              </a:ext>
            </a:extLst>
          </p:cNvPr>
          <p:cNvSpPr txBox="1"/>
          <p:nvPr/>
        </p:nvSpPr>
        <p:spPr>
          <a:xfrm>
            <a:off x="6566545" y="518676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833816F4-C6B4-7448-A8CD-1CEEE3E752E9}"/>
              </a:ext>
            </a:extLst>
          </p:cNvPr>
          <p:cNvCxnSpPr>
            <a:cxnSpLocks/>
          </p:cNvCxnSpPr>
          <p:nvPr/>
        </p:nvCxnSpPr>
        <p:spPr>
          <a:xfrm>
            <a:off x="6954342" y="946364"/>
            <a:ext cx="50715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17765ED3-00D5-5A4E-847A-FFFC88BE4F10}"/>
              </a:ext>
            </a:extLst>
          </p:cNvPr>
          <p:cNvSpPr txBox="1"/>
          <p:nvPr/>
        </p:nvSpPr>
        <p:spPr>
          <a:xfrm>
            <a:off x="7073281" y="925752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sp>
        <p:nvSpPr>
          <p:cNvPr id="147" name="Cube 146">
            <a:extLst>
              <a:ext uri="{FF2B5EF4-FFF2-40B4-BE49-F238E27FC236}">
                <a16:creationId xmlns:a16="http://schemas.microsoft.com/office/drawing/2014/main" id="{2E46C084-301D-CB4E-8987-085911F759F3}"/>
              </a:ext>
            </a:extLst>
          </p:cNvPr>
          <p:cNvSpPr/>
          <p:nvPr/>
        </p:nvSpPr>
        <p:spPr>
          <a:xfrm>
            <a:off x="4091034" y="1729340"/>
            <a:ext cx="923481" cy="86766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dirty="0"/>
              <a:t>Context Keys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FC97B4D7-384B-2649-AF32-029CDCE23F69}"/>
              </a:ext>
            </a:extLst>
          </p:cNvPr>
          <p:cNvSpPr/>
          <p:nvPr/>
        </p:nvSpPr>
        <p:spPr>
          <a:xfrm>
            <a:off x="4098895" y="194255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B3DFF027-7BF7-DD4C-B616-FC9A4B397D24}"/>
              </a:ext>
            </a:extLst>
          </p:cNvPr>
          <p:cNvSpPr/>
          <p:nvPr/>
        </p:nvSpPr>
        <p:spPr>
          <a:xfrm>
            <a:off x="4197300" y="194255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276D2839-ACEF-2044-BCB8-B86561D446D8}"/>
              </a:ext>
            </a:extLst>
          </p:cNvPr>
          <p:cNvSpPr/>
          <p:nvPr/>
        </p:nvSpPr>
        <p:spPr>
          <a:xfrm>
            <a:off x="4295705" y="194255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5E9B26F-F90B-5F4B-992F-F0F34932D122}"/>
              </a:ext>
            </a:extLst>
          </p:cNvPr>
          <p:cNvSpPr/>
          <p:nvPr/>
        </p:nvSpPr>
        <p:spPr>
          <a:xfrm>
            <a:off x="4098894" y="204123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B0A6BDE3-EC16-234C-959A-734A9942E6CA}"/>
              </a:ext>
            </a:extLst>
          </p:cNvPr>
          <p:cNvSpPr/>
          <p:nvPr/>
        </p:nvSpPr>
        <p:spPr>
          <a:xfrm>
            <a:off x="4197299" y="204123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20F1F640-32A1-0D45-9044-658D807ABE63}"/>
              </a:ext>
            </a:extLst>
          </p:cNvPr>
          <p:cNvSpPr/>
          <p:nvPr/>
        </p:nvSpPr>
        <p:spPr>
          <a:xfrm>
            <a:off x="4295703" y="204123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3660FBEF-6881-8E4C-B5E9-F64C09CAE26F}"/>
              </a:ext>
            </a:extLst>
          </p:cNvPr>
          <p:cNvSpPr/>
          <p:nvPr/>
        </p:nvSpPr>
        <p:spPr>
          <a:xfrm>
            <a:off x="4098894" y="213991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3AABB135-F81F-4844-8A8E-F36D55D9EC7C}"/>
              </a:ext>
            </a:extLst>
          </p:cNvPr>
          <p:cNvSpPr/>
          <p:nvPr/>
        </p:nvSpPr>
        <p:spPr>
          <a:xfrm>
            <a:off x="4197299" y="213991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54AEF1CB-D9E3-554F-A46C-C8F86037C82C}"/>
              </a:ext>
            </a:extLst>
          </p:cNvPr>
          <p:cNvSpPr/>
          <p:nvPr/>
        </p:nvSpPr>
        <p:spPr>
          <a:xfrm>
            <a:off x="4295703" y="213991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Alternative Process 200">
            <a:extLst>
              <a:ext uri="{FF2B5EF4-FFF2-40B4-BE49-F238E27FC236}">
                <a16:creationId xmlns:a16="http://schemas.microsoft.com/office/drawing/2014/main" id="{38CAE0D9-8806-6F40-892A-92F8B92BB87B}"/>
              </a:ext>
            </a:extLst>
          </p:cNvPr>
          <p:cNvSpPr/>
          <p:nvPr/>
        </p:nvSpPr>
        <p:spPr>
          <a:xfrm>
            <a:off x="3616453" y="2665521"/>
            <a:ext cx="324240" cy="680054"/>
          </a:xfrm>
          <a:prstGeom prst="flowChartAlternateProcess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dirty="0"/>
              <a:t>k</a:t>
            </a:r>
            <a:r>
              <a:rPr lang="en-US" sz="1000" baseline="-25000" dirty="0"/>
              <a:t>i-1,j-1</a:t>
            </a:r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7E769FB3-98C8-8244-8D67-66C78C9A0C70}"/>
              </a:ext>
            </a:extLst>
          </p:cNvPr>
          <p:cNvCxnSpPr>
            <a:cxnSpLocks/>
            <a:stCxn id="153" idx="0"/>
            <a:endCxn id="209" idx="0"/>
          </p:cNvCxnSpPr>
          <p:nvPr/>
        </p:nvCxnSpPr>
        <p:spPr>
          <a:xfrm>
            <a:off x="4344906" y="2041230"/>
            <a:ext cx="897836" cy="61361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8" name="Alternative Process 207">
            <a:extLst>
              <a:ext uri="{FF2B5EF4-FFF2-40B4-BE49-F238E27FC236}">
                <a16:creationId xmlns:a16="http://schemas.microsoft.com/office/drawing/2014/main" id="{4EC60223-DD23-014C-947E-4CA9A4BD7519}"/>
              </a:ext>
            </a:extLst>
          </p:cNvPr>
          <p:cNvSpPr/>
          <p:nvPr/>
        </p:nvSpPr>
        <p:spPr>
          <a:xfrm>
            <a:off x="4055427" y="2660695"/>
            <a:ext cx="324240" cy="680054"/>
          </a:xfrm>
          <a:prstGeom prst="flowChartAlternateProcess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dirty="0"/>
              <a:t>k</a:t>
            </a:r>
            <a:r>
              <a:rPr lang="en-US" sz="1000" baseline="-25000" dirty="0"/>
              <a:t>i-1,j</a:t>
            </a:r>
          </a:p>
        </p:txBody>
      </p:sp>
      <p:sp>
        <p:nvSpPr>
          <p:cNvPr id="209" name="Alternative Process 208">
            <a:extLst>
              <a:ext uri="{FF2B5EF4-FFF2-40B4-BE49-F238E27FC236}">
                <a16:creationId xmlns:a16="http://schemas.microsoft.com/office/drawing/2014/main" id="{30AC7854-CE91-7942-A3FC-A81F94A0116C}"/>
              </a:ext>
            </a:extLst>
          </p:cNvPr>
          <p:cNvSpPr/>
          <p:nvPr/>
        </p:nvSpPr>
        <p:spPr>
          <a:xfrm>
            <a:off x="5080622" y="2654842"/>
            <a:ext cx="324240" cy="680054"/>
          </a:xfrm>
          <a:prstGeom prst="flowChartAlternateProcess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dirty="0"/>
              <a:t>k</a:t>
            </a:r>
            <a:r>
              <a:rPr lang="en-US" sz="1000" baseline="-25000" dirty="0"/>
              <a:t>i+1,j+1</a:t>
            </a:r>
          </a:p>
        </p:txBody>
      </p: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B63391BC-3965-3249-87EB-35CA7D0A9F22}"/>
              </a:ext>
            </a:extLst>
          </p:cNvPr>
          <p:cNvCxnSpPr>
            <a:cxnSpLocks/>
            <a:stCxn id="151" idx="1"/>
            <a:endCxn id="201" idx="0"/>
          </p:cNvCxnSpPr>
          <p:nvPr/>
        </p:nvCxnSpPr>
        <p:spPr>
          <a:xfrm flipH="1">
            <a:off x="3778573" y="2090570"/>
            <a:ext cx="320321" cy="57495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95EF307F-47E9-8143-BC21-8E897BAFB51B}"/>
              </a:ext>
            </a:extLst>
          </p:cNvPr>
          <p:cNvCxnSpPr>
            <a:cxnSpLocks/>
          </p:cNvCxnSpPr>
          <p:nvPr/>
        </p:nvCxnSpPr>
        <p:spPr>
          <a:xfrm flipV="1">
            <a:off x="4902888" y="2371511"/>
            <a:ext cx="210031" cy="18551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4" name="TextBox 223">
            <a:extLst>
              <a:ext uri="{FF2B5EF4-FFF2-40B4-BE49-F238E27FC236}">
                <a16:creationId xmlns:a16="http://schemas.microsoft.com/office/drawing/2014/main" id="{48289030-0F74-3348-82A4-3F14EF07B048}"/>
              </a:ext>
            </a:extLst>
          </p:cNvPr>
          <p:cNvSpPr txBox="1"/>
          <p:nvPr/>
        </p:nvSpPr>
        <p:spPr>
          <a:xfrm>
            <a:off x="4406137" y="2819935"/>
            <a:ext cx="6292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.   .   .</a:t>
            </a:r>
            <a:endParaRPr lang="en-US" sz="1600" b="1" baseline="-25000" dirty="0"/>
          </a:p>
        </p:txBody>
      </p:sp>
      <p:sp>
        <p:nvSpPr>
          <p:cNvPr id="225" name="Cube 224">
            <a:extLst>
              <a:ext uri="{FF2B5EF4-FFF2-40B4-BE49-F238E27FC236}">
                <a16:creationId xmlns:a16="http://schemas.microsoft.com/office/drawing/2014/main" id="{43EC7864-1BEB-0D4D-B0A7-43E96B97BA55}"/>
              </a:ext>
            </a:extLst>
          </p:cNvPr>
          <p:cNvSpPr/>
          <p:nvPr/>
        </p:nvSpPr>
        <p:spPr>
          <a:xfrm>
            <a:off x="6793246" y="1832025"/>
            <a:ext cx="925200" cy="867600"/>
          </a:xfrm>
          <a:prstGeom prst="cub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Decoder Queries</a:t>
            </a:r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4C9D5C53-0F78-0647-8235-24025F75ECB7}"/>
              </a:ext>
            </a:extLst>
          </p:cNvPr>
          <p:cNvSpPr/>
          <p:nvPr/>
        </p:nvSpPr>
        <p:spPr>
          <a:xfrm>
            <a:off x="6793246" y="2043062"/>
            <a:ext cx="98405" cy="9868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89850887-A626-1F44-B327-4430DCC7DFF0}"/>
              </a:ext>
            </a:extLst>
          </p:cNvPr>
          <p:cNvCxnSpPr>
            <a:cxnSpLocks/>
          </p:cNvCxnSpPr>
          <p:nvPr/>
        </p:nvCxnSpPr>
        <p:spPr>
          <a:xfrm flipV="1">
            <a:off x="7554638" y="2493965"/>
            <a:ext cx="252093" cy="27929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>
            <a:extLst>
              <a:ext uri="{FF2B5EF4-FFF2-40B4-BE49-F238E27FC236}">
                <a16:creationId xmlns:a16="http://schemas.microsoft.com/office/drawing/2014/main" id="{87E47CF9-6897-7340-B7DC-F47E90B9F9AD}"/>
              </a:ext>
            </a:extLst>
          </p:cNvPr>
          <p:cNvSpPr txBox="1"/>
          <p:nvPr/>
        </p:nvSpPr>
        <p:spPr>
          <a:xfrm rot="18609791">
            <a:off x="7400389" y="2567301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dec_channels</a:t>
            </a:r>
          </a:p>
        </p:txBody>
      </p:sp>
      <p:sp>
        <p:nvSpPr>
          <p:cNvPr id="233" name="Alternative Process 232">
            <a:extLst>
              <a:ext uri="{FF2B5EF4-FFF2-40B4-BE49-F238E27FC236}">
                <a16:creationId xmlns:a16="http://schemas.microsoft.com/office/drawing/2014/main" id="{3D91C972-0DB3-B84B-80C4-9BEEBD58412B}"/>
              </a:ext>
            </a:extLst>
          </p:cNvPr>
          <p:cNvSpPr/>
          <p:nvPr/>
        </p:nvSpPr>
        <p:spPr>
          <a:xfrm>
            <a:off x="5658350" y="2651942"/>
            <a:ext cx="324240" cy="680054"/>
          </a:xfrm>
          <a:prstGeom prst="flowChartAlternateProcess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dirty="0"/>
              <a:t>q</a:t>
            </a:r>
            <a:r>
              <a:rPr lang="en-US" sz="1000" baseline="-25000" dirty="0"/>
              <a:t>i,j</a:t>
            </a:r>
          </a:p>
        </p:txBody>
      </p: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378E315A-6977-234B-A931-8FB372DD7ABC}"/>
              </a:ext>
            </a:extLst>
          </p:cNvPr>
          <p:cNvCxnSpPr>
            <a:cxnSpLocks/>
            <a:stCxn id="226" idx="2"/>
            <a:endCxn id="233" idx="0"/>
          </p:cNvCxnSpPr>
          <p:nvPr/>
        </p:nvCxnSpPr>
        <p:spPr>
          <a:xfrm flipH="1">
            <a:off x="5820470" y="2141742"/>
            <a:ext cx="1021979" cy="5102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CFAA0594-F762-2D42-BB6C-C55F9AF1A7EA}"/>
              </a:ext>
            </a:extLst>
          </p:cNvPr>
          <p:cNvCxnSpPr>
            <a:cxnSpLocks/>
            <a:stCxn id="201" idx="2"/>
          </p:cNvCxnSpPr>
          <p:nvPr/>
        </p:nvCxnSpPr>
        <p:spPr>
          <a:xfrm>
            <a:off x="3778573" y="3345575"/>
            <a:ext cx="0" cy="2077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920989E0-5914-404D-BC96-6060A8ADD807}"/>
              </a:ext>
            </a:extLst>
          </p:cNvPr>
          <p:cNvCxnSpPr>
            <a:cxnSpLocks/>
          </p:cNvCxnSpPr>
          <p:nvPr/>
        </p:nvCxnSpPr>
        <p:spPr>
          <a:xfrm>
            <a:off x="4204165" y="3340749"/>
            <a:ext cx="0" cy="2126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2A203BF4-B7AA-3441-98C5-21E154BE3695}"/>
              </a:ext>
            </a:extLst>
          </p:cNvPr>
          <p:cNvCxnSpPr>
            <a:cxnSpLocks/>
          </p:cNvCxnSpPr>
          <p:nvPr/>
        </p:nvCxnSpPr>
        <p:spPr>
          <a:xfrm>
            <a:off x="5250514" y="3340749"/>
            <a:ext cx="0" cy="2126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76893BDC-0F0F-264A-BAD0-7A0A7EE2820F}"/>
              </a:ext>
            </a:extLst>
          </p:cNvPr>
          <p:cNvCxnSpPr>
            <a:cxnSpLocks/>
            <a:stCxn id="233" idx="2"/>
          </p:cNvCxnSpPr>
          <p:nvPr/>
        </p:nvCxnSpPr>
        <p:spPr>
          <a:xfrm flipH="1">
            <a:off x="5282932" y="3331996"/>
            <a:ext cx="537538" cy="163351"/>
          </a:xfrm>
          <a:prstGeom prst="straightConnector1">
            <a:avLst/>
          </a:prstGeom>
          <a:ln w="9525">
            <a:prstDash val="dash"/>
            <a:headEnd type="none" w="sm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0" name="Straight Arrow Connector 259">
            <a:extLst>
              <a:ext uri="{FF2B5EF4-FFF2-40B4-BE49-F238E27FC236}">
                <a16:creationId xmlns:a16="http://schemas.microsoft.com/office/drawing/2014/main" id="{6B7A1873-EF47-8A40-835C-FE679CD7D69D}"/>
              </a:ext>
            </a:extLst>
          </p:cNvPr>
          <p:cNvCxnSpPr>
            <a:cxnSpLocks/>
            <a:stCxn id="233" idx="2"/>
          </p:cNvCxnSpPr>
          <p:nvPr/>
        </p:nvCxnSpPr>
        <p:spPr>
          <a:xfrm flipH="1">
            <a:off x="4253370" y="3331996"/>
            <a:ext cx="1567100" cy="164061"/>
          </a:xfrm>
          <a:prstGeom prst="straightConnector1">
            <a:avLst/>
          </a:prstGeom>
          <a:ln w="9525">
            <a:prstDash val="dash"/>
            <a:headEnd type="none" w="sm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3" name="Rounded Rectangle 282">
            <a:extLst>
              <a:ext uri="{FF2B5EF4-FFF2-40B4-BE49-F238E27FC236}">
                <a16:creationId xmlns:a16="http://schemas.microsoft.com/office/drawing/2014/main" id="{455CC1D6-1CD1-5540-B6D9-4C4AD56B81CD}"/>
              </a:ext>
            </a:extLst>
          </p:cNvPr>
          <p:cNvSpPr/>
          <p:nvPr/>
        </p:nvSpPr>
        <p:spPr>
          <a:xfrm>
            <a:off x="3583672" y="3530685"/>
            <a:ext cx="1780218" cy="32627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B7349D29-3E63-CA41-B840-4BE20BBCCAC5}"/>
              </a:ext>
            </a:extLst>
          </p:cNvPr>
          <p:cNvSpPr/>
          <p:nvPr/>
        </p:nvSpPr>
        <p:spPr>
          <a:xfrm>
            <a:off x="3608688" y="3574575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AFDFCB83-FE22-5F46-9332-0FF1523A62E0}"/>
              </a:ext>
            </a:extLst>
          </p:cNvPr>
          <p:cNvSpPr/>
          <p:nvPr/>
        </p:nvSpPr>
        <p:spPr>
          <a:xfrm>
            <a:off x="4071431" y="3571559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6FAC70DD-2776-8B45-A62E-2BC24D8BD4A9}"/>
              </a:ext>
            </a:extLst>
          </p:cNvPr>
          <p:cNvCxnSpPr>
            <a:cxnSpLocks/>
            <a:stCxn id="233" idx="2"/>
          </p:cNvCxnSpPr>
          <p:nvPr/>
        </p:nvCxnSpPr>
        <p:spPr>
          <a:xfrm flipH="1">
            <a:off x="3823404" y="3331996"/>
            <a:ext cx="1997066" cy="153806"/>
          </a:xfrm>
          <a:prstGeom prst="straightConnector1">
            <a:avLst/>
          </a:prstGeom>
          <a:ln w="9525">
            <a:prstDash val="dash"/>
            <a:headEnd type="none" w="sm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6" name="TextBox 285">
            <a:extLst>
              <a:ext uri="{FF2B5EF4-FFF2-40B4-BE49-F238E27FC236}">
                <a16:creationId xmlns:a16="http://schemas.microsoft.com/office/drawing/2014/main" id="{05CFCFBB-2B28-6E4D-B6FF-633289C3B885}"/>
              </a:ext>
            </a:extLst>
          </p:cNvPr>
          <p:cNvSpPr txBox="1"/>
          <p:nvPr/>
        </p:nvSpPr>
        <p:spPr>
          <a:xfrm>
            <a:off x="4377951" y="3477746"/>
            <a:ext cx="6292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.   .   .</a:t>
            </a:r>
            <a:endParaRPr lang="en-US" sz="1600" b="1" baseline="-25000" dirty="0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5CFF5B52-81F9-9141-B605-F6407D73A692}"/>
              </a:ext>
            </a:extLst>
          </p:cNvPr>
          <p:cNvSpPr/>
          <p:nvPr/>
        </p:nvSpPr>
        <p:spPr>
          <a:xfrm>
            <a:off x="5063021" y="3566022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0" name="Down Arrow 299">
            <a:extLst>
              <a:ext uri="{FF2B5EF4-FFF2-40B4-BE49-F238E27FC236}">
                <a16:creationId xmlns:a16="http://schemas.microsoft.com/office/drawing/2014/main" id="{59156531-13BA-164C-AFF3-B64E5237B3AC}"/>
              </a:ext>
            </a:extLst>
          </p:cNvPr>
          <p:cNvSpPr/>
          <p:nvPr/>
        </p:nvSpPr>
        <p:spPr>
          <a:xfrm>
            <a:off x="2417414" y="3414866"/>
            <a:ext cx="255600" cy="515053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A8D9AECC-5A47-F049-B5D5-1ECC147322CA}"/>
              </a:ext>
            </a:extLst>
          </p:cNvPr>
          <p:cNvSpPr/>
          <p:nvPr/>
        </p:nvSpPr>
        <p:spPr>
          <a:xfrm>
            <a:off x="2441205" y="3976080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0BD9F763-52F7-DF4F-A60A-58030BA9B260}"/>
              </a:ext>
            </a:extLst>
          </p:cNvPr>
          <p:cNvSpPr txBox="1"/>
          <p:nvPr/>
        </p:nvSpPr>
        <p:spPr>
          <a:xfrm>
            <a:off x="2451821" y="3884048"/>
            <a:ext cx="254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.</a:t>
            </a:r>
            <a:endParaRPr lang="en-US" sz="1600" b="1" baseline="-25000" dirty="0">
              <a:solidFill>
                <a:schemeClr val="accent1"/>
              </a:solidFill>
            </a:endParaRPr>
          </a:p>
        </p:txBody>
      </p:sp>
      <p:sp>
        <p:nvSpPr>
          <p:cNvPr id="316" name="Down Arrow 315">
            <a:extLst>
              <a:ext uri="{FF2B5EF4-FFF2-40B4-BE49-F238E27FC236}">
                <a16:creationId xmlns:a16="http://schemas.microsoft.com/office/drawing/2014/main" id="{A87CC589-63AE-7040-A016-A08FDC7443E6}"/>
              </a:ext>
            </a:extLst>
          </p:cNvPr>
          <p:cNvSpPr/>
          <p:nvPr/>
        </p:nvSpPr>
        <p:spPr>
          <a:xfrm rot="5400000">
            <a:off x="3217323" y="3547065"/>
            <a:ext cx="255600" cy="1187219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Down Arrow 337">
            <a:extLst>
              <a:ext uri="{FF2B5EF4-FFF2-40B4-BE49-F238E27FC236}">
                <a16:creationId xmlns:a16="http://schemas.microsoft.com/office/drawing/2014/main" id="{2043660C-EAE3-6C49-B70D-1CA61D628C30}"/>
              </a:ext>
            </a:extLst>
          </p:cNvPr>
          <p:cNvSpPr/>
          <p:nvPr/>
        </p:nvSpPr>
        <p:spPr>
          <a:xfrm>
            <a:off x="2441205" y="4266840"/>
            <a:ext cx="255600" cy="23083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652AF563-11BD-0549-98E4-8804490634CD}"/>
              </a:ext>
            </a:extLst>
          </p:cNvPr>
          <p:cNvSpPr txBox="1"/>
          <p:nvPr/>
        </p:nvSpPr>
        <p:spPr>
          <a:xfrm>
            <a:off x="2933510" y="4171772"/>
            <a:ext cx="10381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Attention weights</a:t>
            </a:r>
            <a:endParaRPr lang="en-US" sz="900" baseline="-25000" dirty="0"/>
          </a:p>
        </p:txBody>
      </p:sp>
      <p:cxnSp>
        <p:nvCxnSpPr>
          <p:cNvPr id="342" name="Straight Connector 341">
            <a:extLst>
              <a:ext uri="{FF2B5EF4-FFF2-40B4-BE49-F238E27FC236}">
                <a16:creationId xmlns:a16="http://schemas.microsoft.com/office/drawing/2014/main" id="{E48D5713-54D5-8B43-8FB5-8B20A110E8D2}"/>
              </a:ext>
            </a:extLst>
          </p:cNvPr>
          <p:cNvCxnSpPr>
            <a:cxnSpLocks/>
            <a:stCxn id="36" idx="1"/>
            <a:endCxn id="347" idx="0"/>
          </p:cNvCxnSpPr>
          <p:nvPr/>
        </p:nvCxnSpPr>
        <p:spPr>
          <a:xfrm flipH="1">
            <a:off x="1683256" y="366779"/>
            <a:ext cx="2520911" cy="228645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3" name="Straight Connector 342">
            <a:extLst>
              <a:ext uri="{FF2B5EF4-FFF2-40B4-BE49-F238E27FC236}">
                <a16:creationId xmlns:a16="http://schemas.microsoft.com/office/drawing/2014/main" id="{FF3F4BC0-DD67-FE46-80C3-1F4376085D5B}"/>
              </a:ext>
            </a:extLst>
          </p:cNvPr>
          <p:cNvCxnSpPr>
            <a:cxnSpLocks/>
            <a:stCxn id="38" idx="3"/>
            <a:endCxn id="349" idx="0"/>
          </p:cNvCxnSpPr>
          <p:nvPr/>
        </p:nvCxnSpPr>
        <p:spPr>
          <a:xfrm flipH="1">
            <a:off x="3147425" y="366779"/>
            <a:ext cx="1351956" cy="227577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7" name="Alternative Process 346">
            <a:extLst>
              <a:ext uri="{FF2B5EF4-FFF2-40B4-BE49-F238E27FC236}">
                <a16:creationId xmlns:a16="http://schemas.microsoft.com/office/drawing/2014/main" id="{0FCA1238-2FB0-D947-9256-8895A72EF5FD}"/>
              </a:ext>
            </a:extLst>
          </p:cNvPr>
          <p:cNvSpPr/>
          <p:nvPr/>
        </p:nvSpPr>
        <p:spPr>
          <a:xfrm>
            <a:off x="1521136" y="2653232"/>
            <a:ext cx="324240" cy="680054"/>
          </a:xfrm>
          <a:prstGeom prst="flowChartAlternateProcess">
            <a:avLst/>
          </a:prstGeom>
          <a:solidFill>
            <a:schemeClr val="accent2">
              <a:lumMod val="60000"/>
              <a:lumOff val="40000"/>
            </a:schemeClr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dirty="0"/>
              <a:t>c</a:t>
            </a:r>
            <a:r>
              <a:rPr lang="en-US" sz="1000" baseline="-25000" dirty="0"/>
              <a:t>i-1,j-1</a:t>
            </a:r>
          </a:p>
        </p:txBody>
      </p:sp>
      <p:sp>
        <p:nvSpPr>
          <p:cNvPr id="348" name="Alternative Process 347">
            <a:extLst>
              <a:ext uri="{FF2B5EF4-FFF2-40B4-BE49-F238E27FC236}">
                <a16:creationId xmlns:a16="http://schemas.microsoft.com/office/drawing/2014/main" id="{AA99E740-9B03-4B44-B5EF-25D2391F271D}"/>
              </a:ext>
            </a:extLst>
          </p:cNvPr>
          <p:cNvSpPr/>
          <p:nvPr/>
        </p:nvSpPr>
        <p:spPr>
          <a:xfrm>
            <a:off x="1960110" y="2648406"/>
            <a:ext cx="324240" cy="680054"/>
          </a:xfrm>
          <a:prstGeom prst="flowChartAlternateProcess">
            <a:avLst/>
          </a:prstGeom>
          <a:solidFill>
            <a:schemeClr val="accent2">
              <a:lumMod val="60000"/>
              <a:lumOff val="40000"/>
            </a:schemeClr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dirty="0"/>
              <a:t>c</a:t>
            </a:r>
            <a:r>
              <a:rPr lang="en-US" sz="1000" baseline="-25000" dirty="0"/>
              <a:t>i-1,j</a:t>
            </a:r>
          </a:p>
        </p:txBody>
      </p:sp>
      <p:sp>
        <p:nvSpPr>
          <p:cNvPr id="349" name="Alternative Process 348">
            <a:extLst>
              <a:ext uri="{FF2B5EF4-FFF2-40B4-BE49-F238E27FC236}">
                <a16:creationId xmlns:a16="http://schemas.microsoft.com/office/drawing/2014/main" id="{90AA615B-A34C-0F41-98B1-4E6D41C6AE86}"/>
              </a:ext>
            </a:extLst>
          </p:cNvPr>
          <p:cNvSpPr/>
          <p:nvPr/>
        </p:nvSpPr>
        <p:spPr>
          <a:xfrm>
            <a:off x="2985305" y="2642553"/>
            <a:ext cx="324240" cy="680054"/>
          </a:xfrm>
          <a:prstGeom prst="flowChartAlternateProcess">
            <a:avLst/>
          </a:prstGeom>
          <a:solidFill>
            <a:schemeClr val="accent2">
              <a:lumMod val="60000"/>
              <a:lumOff val="40000"/>
            </a:schemeClr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dirty="0"/>
              <a:t>c</a:t>
            </a:r>
            <a:r>
              <a:rPr lang="en-US" sz="1000" baseline="-25000" dirty="0"/>
              <a:t>i+1,j+1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46D13DBF-44BB-3840-A76C-AC7940728F66}"/>
              </a:ext>
            </a:extLst>
          </p:cNvPr>
          <p:cNvSpPr txBox="1"/>
          <p:nvPr/>
        </p:nvSpPr>
        <p:spPr>
          <a:xfrm>
            <a:off x="2310820" y="2807646"/>
            <a:ext cx="6292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.   .   .</a:t>
            </a:r>
            <a:endParaRPr lang="en-US" sz="1600" b="1" baseline="-25000" dirty="0"/>
          </a:p>
        </p:txBody>
      </p:sp>
      <p:sp>
        <p:nvSpPr>
          <p:cNvPr id="377" name="Down Arrow 376">
            <a:extLst>
              <a:ext uri="{FF2B5EF4-FFF2-40B4-BE49-F238E27FC236}">
                <a16:creationId xmlns:a16="http://schemas.microsoft.com/office/drawing/2014/main" id="{20C5DD65-0EFF-C44E-A636-E8E746C004C9}"/>
              </a:ext>
            </a:extLst>
          </p:cNvPr>
          <p:cNvSpPr/>
          <p:nvPr/>
        </p:nvSpPr>
        <p:spPr>
          <a:xfrm>
            <a:off x="4394108" y="3846879"/>
            <a:ext cx="187778" cy="19519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8D3C054D-2D01-E946-AAA4-822E572EE4C5}"/>
              </a:ext>
            </a:extLst>
          </p:cNvPr>
          <p:cNvSpPr txBox="1"/>
          <p:nvPr/>
        </p:nvSpPr>
        <p:spPr>
          <a:xfrm>
            <a:off x="1515007" y="3405723"/>
            <a:ext cx="103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Neighborhood context vectors</a:t>
            </a:r>
            <a:endParaRPr lang="en-US" sz="900" baseline="-25000" dirty="0"/>
          </a:p>
        </p:txBody>
      </p:sp>
      <p:sp>
        <p:nvSpPr>
          <p:cNvPr id="379" name="Alternative Process 378">
            <a:extLst>
              <a:ext uri="{FF2B5EF4-FFF2-40B4-BE49-F238E27FC236}">
                <a16:creationId xmlns:a16="http://schemas.microsoft.com/office/drawing/2014/main" id="{431B6754-6339-5F47-947E-853FBEBEA908}"/>
              </a:ext>
            </a:extLst>
          </p:cNvPr>
          <p:cNvSpPr/>
          <p:nvPr/>
        </p:nvSpPr>
        <p:spPr>
          <a:xfrm>
            <a:off x="2416870" y="4515286"/>
            <a:ext cx="324240" cy="680054"/>
          </a:xfrm>
          <a:prstGeom prst="flowChartAlternate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dirty="0"/>
              <a:t>a</a:t>
            </a:r>
            <a:r>
              <a:rPr lang="en-US" sz="1000" baseline="-25000" dirty="0"/>
              <a:t>i,j</a:t>
            </a:r>
          </a:p>
        </p:txBody>
      </p:sp>
      <p:sp>
        <p:nvSpPr>
          <p:cNvPr id="381" name="Cube 380">
            <a:extLst>
              <a:ext uri="{FF2B5EF4-FFF2-40B4-BE49-F238E27FC236}">
                <a16:creationId xmlns:a16="http://schemas.microsoft.com/office/drawing/2014/main" id="{590F28F1-F148-B84F-8F68-DC1A36757F05}"/>
              </a:ext>
            </a:extLst>
          </p:cNvPr>
          <p:cNvSpPr/>
          <p:nvPr/>
        </p:nvSpPr>
        <p:spPr>
          <a:xfrm>
            <a:off x="6578717" y="4924829"/>
            <a:ext cx="923481" cy="867668"/>
          </a:xfrm>
          <a:prstGeom prst="cub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dirty="0"/>
              <a:t>Context Keys</a:t>
            </a:r>
          </a:p>
        </p:txBody>
      </p:sp>
      <p:sp>
        <p:nvSpPr>
          <p:cNvPr id="382" name="Cube 381">
            <a:extLst>
              <a:ext uri="{FF2B5EF4-FFF2-40B4-BE49-F238E27FC236}">
                <a16:creationId xmlns:a16="http://schemas.microsoft.com/office/drawing/2014/main" id="{FA8757E2-F889-F54D-821E-D80F7B896A99}"/>
              </a:ext>
            </a:extLst>
          </p:cNvPr>
          <p:cNvSpPr/>
          <p:nvPr/>
        </p:nvSpPr>
        <p:spPr>
          <a:xfrm>
            <a:off x="6359248" y="5142319"/>
            <a:ext cx="923481" cy="867668"/>
          </a:xfrm>
          <a:prstGeom prst="cub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Attention vector</a:t>
            </a:r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B92C7DFD-FAEF-894A-8880-F9A94B302573}"/>
              </a:ext>
            </a:extLst>
          </p:cNvPr>
          <p:cNvSpPr txBox="1"/>
          <p:nvPr/>
        </p:nvSpPr>
        <p:spPr>
          <a:xfrm rot="18835145">
            <a:off x="4819935" y="2453927"/>
            <a:ext cx="572273" cy="12311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800" dirty="0"/>
              <a:t>enc_channels</a:t>
            </a:r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646BE26C-FDC9-8F44-BDB7-BA243E3AFFEB}"/>
              </a:ext>
            </a:extLst>
          </p:cNvPr>
          <p:cNvSpPr txBox="1"/>
          <p:nvPr/>
        </p:nvSpPr>
        <p:spPr>
          <a:xfrm>
            <a:off x="3862689" y="4975207"/>
            <a:ext cx="2282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Neighborhood Decoder Attention (NDA)</a:t>
            </a:r>
            <a:endParaRPr lang="en-US" sz="1000" i="1" baseline="-25000" dirty="0"/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4D84E37D-6510-964C-9EDE-2F17F2C989BC}"/>
              </a:ext>
            </a:extLst>
          </p:cNvPr>
          <p:cNvSpPr txBox="1"/>
          <p:nvPr/>
        </p:nvSpPr>
        <p:spPr>
          <a:xfrm>
            <a:off x="2979895" y="5307921"/>
            <a:ext cx="7557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over all (i, j)</a:t>
            </a:r>
          </a:p>
        </p:txBody>
      </p:sp>
      <p:sp>
        <p:nvSpPr>
          <p:cNvPr id="392" name="Rectangle 391">
            <a:extLst>
              <a:ext uri="{FF2B5EF4-FFF2-40B4-BE49-F238E27FC236}">
                <a16:creationId xmlns:a16="http://schemas.microsoft.com/office/drawing/2014/main" id="{05AE8950-6714-3341-853D-9CD1133633AF}"/>
              </a:ext>
            </a:extLst>
          </p:cNvPr>
          <p:cNvSpPr/>
          <p:nvPr/>
        </p:nvSpPr>
        <p:spPr>
          <a:xfrm>
            <a:off x="6355461" y="5365821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Cube 401">
            <a:extLst>
              <a:ext uri="{FF2B5EF4-FFF2-40B4-BE49-F238E27FC236}">
                <a16:creationId xmlns:a16="http://schemas.microsoft.com/office/drawing/2014/main" id="{8BE65D4A-7998-DF49-BB27-2CAE4A970962}"/>
              </a:ext>
            </a:extLst>
          </p:cNvPr>
          <p:cNvSpPr/>
          <p:nvPr/>
        </p:nvSpPr>
        <p:spPr>
          <a:xfrm>
            <a:off x="9363645" y="1782722"/>
            <a:ext cx="925200" cy="867600"/>
          </a:xfrm>
          <a:prstGeom prst="cub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Decoder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Values</a:t>
            </a:r>
          </a:p>
        </p:txBody>
      </p:sp>
      <p:cxnSp>
        <p:nvCxnSpPr>
          <p:cNvPr id="404" name="Straight Arrow Connector 403">
            <a:extLst>
              <a:ext uri="{FF2B5EF4-FFF2-40B4-BE49-F238E27FC236}">
                <a16:creationId xmlns:a16="http://schemas.microsoft.com/office/drawing/2014/main" id="{96699615-C969-694B-B164-FCCC4778923B}"/>
              </a:ext>
            </a:extLst>
          </p:cNvPr>
          <p:cNvCxnSpPr>
            <a:cxnSpLocks/>
          </p:cNvCxnSpPr>
          <p:nvPr/>
        </p:nvCxnSpPr>
        <p:spPr>
          <a:xfrm flipV="1">
            <a:off x="10098437" y="2443691"/>
            <a:ext cx="252093" cy="27929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5" name="TextBox 404">
            <a:extLst>
              <a:ext uri="{FF2B5EF4-FFF2-40B4-BE49-F238E27FC236}">
                <a16:creationId xmlns:a16="http://schemas.microsoft.com/office/drawing/2014/main" id="{75929478-F023-D74F-9331-2BD7A1B79D53}"/>
              </a:ext>
            </a:extLst>
          </p:cNvPr>
          <p:cNvSpPr txBox="1"/>
          <p:nvPr/>
        </p:nvSpPr>
        <p:spPr>
          <a:xfrm rot="18609791">
            <a:off x="9944188" y="2517027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enc_channels</a:t>
            </a:r>
          </a:p>
        </p:txBody>
      </p:sp>
      <p:sp>
        <p:nvSpPr>
          <p:cNvPr id="409" name="Rectangle 408">
            <a:extLst>
              <a:ext uri="{FF2B5EF4-FFF2-40B4-BE49-F238E27FC236}">
                <a16:creationId xmlns:a16="http://schemas.microsoft.com/office/drawing/2014/main" id="{A2AACF8B-0EA2-FE43-B793-F3BBFF18CB8D}"/>
              </a:ext>
            </a:extLst>
          </p:cNvPr>
          <p:cNvSpPr/>
          <p:nvPr/>
        </p:nvSpPr>
        <p:spPr>
          <a:xfrm>
            <a:off x="3828262" y="5252452"/>
            <a:ext cx="108648" cy="268399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" name="Down Arrow 409">
            <a:extLst>
              <a:ext uri="{FF2B5EF4-FFF2-40B4-BE49-F238E27FC236}">
                <a16:creationId xmlns:a16="http://schemas.microsoft.com/office/drawing/2014/main" id="{DE5BC4BE-B1B2-0141-91FD-3A6FCDB27124}"/>
              </a:ext>
            </a:extLst>
          </p:cNvPr>
          <p:cNvSpPr/>
          <p:nvPr/>
        </p:nvSpPr>
        <p:spPr>
          <a:xfrm>
            <a:off x="4417983" y="1097120"/>
            <a:ext cx="255600" cy="1874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Down Arrow 410">
            <a:extLst>
              <a:ext uri="{FF2B5EF4-FFF2-40B4-BE49-F238E27FC236}">
                <a16:creationId xmlns:a16="http://schemas.microsoft.com/office/drawing/2014/main" id="{CCF78327-801E-1949-A1C7-65E79555F60E}"/>
              </a:ext>
            </a:extLst>
          </p:cNvPr>
          <p:cNvSpPr/>
          <p:nvPr/>
        </p:nvSpPr>
        <p:spPr>
          <a:xfrm>
            <a:off x="4406137" y="1553194"/>
            <a:ext cx="255600" cy="1874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Down Arrow 385">
            <a:extLst>
              <a:ext uri="{FF2B5EF4-FFF2-40B4-BE49-F238E27FC236}">
                <a16:creationId xmlns:a16="http://schemas.microsoft.com/office/drawing/2014/main" id="{88BA3BF0-98AA-7F4E-B695-0A539602438B}"/>
              </a:ext>
            </a:extLst>
          </p:cNvPr>
          <p:cNvSpPr/>
          <p:nvPr/>
        </p:nvSpPr>
        <p:spPr>
          <a:xfrm rot="16200000">
            <a:off x="4932869" y="4255567"/>
            <a:ext cx="230833" cy="241242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CAFD5C7B-555F-B640-BF5F-A47AE64350A1}"/>
              </a:ext>
            </a:extLst>
          </p:cNvPr>
          <p:cNvSpPr txBox="1"/>
          <p:nvPr/>
        </p:nvSpPr>
        <p:spPr>
          <a:xfrm>
            <a:off x="3844080" y="5346241"/>
            <a:ext cx="84116" cy="1752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412" name="Down Arrow 411">
            <a:extLst>
              <a:ext uri="{FF2B5EF4-FFF2-40B4-BE49-F238E27FC236}">
                <a16:creationId xmlns:a16="http://schemas.microsoft.com/office/drawing/2014/main" id="{28AEB184-7067-DE41-956F-B4E1E3AF381D}"/>
              </a:ext>
            </a:extLst>
          </p:cNvPr>
          <p:cNvSpPr/>
          <p:nvPr/>
        </p:nvSpPr>
        <p:spPr>
          <a:xfrm rot="5400000">
            <a:off x="8157042" y="4828647"/>
            <a:ext cx="255600" cy="304318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Rectangle 412">
            <a:extLst>
              <a:ext uri="{FF2B5EF4-FFF2-40B4-BE49-F238E27FC236}">
                <a16:creationId xmlns:a16="http://schemas.microsoft.com/office/drawing/2014/main" id="{9D9B2CE5-25F2-EC47-BF2B-8DAE0EA18C29}"/>
              </a:ext>
            </a:extLst>
          </p:cNvPr>
          <p:cNvSpPr/>
          <p:nvPr/>
        </p:nvSpPr>
        <p:spPr>
          <a:xfrm>
            <a:off x="9677010" y="2660695"/>
            <a:ext cx="122877" cy="3698131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Cube 429">
            <a:extLst>
              <a:ext uri="{FF2B5EF4-FFF2-40B4-BE49-F238E27FC236}">
                <a16:creationId xmlns:a16="http://schemas.microsoft.com/office/drawing/2014/main" id="{2FD1077A-572C-E342-8930-E17D5BE32CD6}"/>
              </a:ext>
            </a:extLst>
          </p:cNvPr>
          <p:cNvSpPr/>
          <p:nvPr/>
        </p:nvSpPr>
        <p:spPr>
          <a:xfrm>
            <a:off x="6145162" y="5359819"/>
            <a:ext cx="923481" cy="867668"/>
          </a:xfrm>
          <a:prstGeom prst="cube">
            <a:avLst/>
          </a:prstGeom>
          <a:solidFill>
            <a:schemeClr val="accent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dirty="0"/>
              <a:t>Context Keys</a:t>
            </a:r>
          </a:p>
        </p:txBody>
      </p:sp>
      <p:sp>
        <p:nvSpPr>
          <p:cNvPr id="431" name="Cube 430">
            <a:extLst>
              <a:ext uri="{FF2B5EF4-FFF2-40B4-BE49-F238E27FC236}">
                <a16:creationId xmlns:a16="http://schemas.microsoft.com/office/drawing/2014/main" id="{A110388D-F555-5143-BAF6-39A12C46C6FE}"/>
              </a:ext>
            </a:extLst>
          </p:cNvPr>
          <p:cNvSpPr/>
          <p:nvPr/>
        </p:nvSpPr>
        <p:spPr>
          <a:xfrm>
            <a:off x="5939725" y="5577319"/>
            <a:ext cx="923481" cy="867668"/>
          </a:xfrm>
          <a:prstGeom prst="cub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Stacked Attention Map</a:t>
            </a:r>
          </a:p>
        </p:txBody>
      </p:sp>
      <p:sp>
        <p:nvSpPr>
          <p:cNvPr id="434" name="Cube 433">
            <a:extLst>
              <a:ext uri="{FF2B5EF4-FFF2-40B4-BE49-F238E27FC236}">
                <a16:creationId xmlns:a16="http://schemas.microsoft.com/office/drawing/2014/main" id="{A498D1F2-CEFE-464C-9997-440692030B7B}"/>
              </a:ext>
            </a:extLst>
          </p:cNvPr>
          <p:cNvSpPr/>
          <p:nvPr/>
        </p:nvSpPr>
        <p:spPr>
          <a:xfrm>
            <a:off x="8318756" y="3025789"/>
            <a:ext cx="925200" cy="867600"/>
          </a:xfrm>
          <a:prstGeom prst="cub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2</a:t>
            </a:r>
          </a:p>
        </p:txBody>
      </p:sp>
      <p:cxnSp>
        <p:nvCxnSpPr>
          <p:cNvPr id="444" name="Straight Arrow Connector 443">
            <a:extLst>
              <a:ext uri="{FF2B5EF4-FFF2-40B4-BE49-F238E27FC236}">
                <a16:creationId xmlns:a16="http://schemas.microsoft.com/office/drawing/2014/main" id="{C067CDD9-6D79-514F-8136-B3FE56FA6E05}"/>
              </a:ext>
            </a:extLst>
          </p:cNvPr>
          <p:cNvCxnSpPr>
            <a:cxnSpLocks/>
          </p:cNvCxnSpPr>
          <p:nvPr/>
        </p:nvCxnSpPr>
        <p:spPr>
          <a:xfrm flipV="1">
            <a:off x="9070682" y="3646994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5" name="TextBox 444">
            <a:extLst>
              <a:ext uri="{FF2B5EF4-FFF2-40B4-BE49-F238E27FC236}">
                <a16:creationId xmlns:a16="http://schemas.microsoft.com/office/drawing/2014/main" id="{5B097B56-5BF9-3144-A62A-6C177799D203}"/>
              </a:ext>
            </a:extLst>
          </p:cNvPr>
          <p:cNvSpPr txBox="1"/>
          <p:nvPr/>
        </p:nvSpPr>
        <p:spPr>
          <a:xfrm rot="18835145">
            <a:off x="8939927" y="3681526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enc_channels</a:t>
            </a:r>
          </a:p>
        </p:txBody>
      </p:sp>
      <p:cxnSp>
        <p:nvCxnSpPr>
          <p:cNvPr id="446" name="Straight Arrow Connector 445">
            <a:extLst>
              <a:ext uri="{FF2B5EF4-FFF2-40B4-BE49-F238E27FC236}">
                <a16:creationId xmlns:a16="http://schemas.microsoft.com/office/drawing/2014/main" id="{E76F6BAE-61A0-B745-8D7C-B6D81E606C36}"/>
              </a:ext>
            </a:extLst>
          </p:cNvPr>
          <p:cNvCxnSpPr>
            <a:cxnSpLocks/>
          </p:cNvCxnSpPr>
          <p:nvPr/>
        </p:nvCxnSpPr>
        <p:spPr>
          <a:xfrm>
            <a:off x="8393977" y="3929919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7" name="TextBox 446">
            <a:extLst>
              <a:ext uri="{FF2B5EF4-FFF2-40B4-BE49-F238E27FC236}">
                <a16:creationId xmlns:a16="http://schemas.microsoft.com/office/drawing/2014/main" id="{AC690C15-0E9A-984B-B12D-03F045D00189}"/>
              </a:ext>
            </a:extLst>
          </p:cNvPr>
          <p:cNvSpPr txBox="1"/>
          <p:nvPr/>
        </p:nvSpPr>
        <p:spPr>
          <a:xfrm>
            <a:off x="8530920" y="3881316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448" name="Straight Arrow Connector 447">
            <a:extLst>
              <a:ext uri="{FF2B5EF4-FFF2-40B4-BE49-F238E27FC236}">
                <a16:creationId xmlns:a16="http://schemas.microsoft.com/office/drawing/2014/main" id="{A9E0990F-CE45-804B-A8F2-83CF03E55A25}"/>
              </a:ext>
            </a:extLst>
          </p:cNvPr>
          <p:cNvCxnSpPr>
            <a:cxnSpLocks/>
          </p:cNvCxnSpPr>
          <p:nvPr/>
        </p:nvCxnSpPr>
        <p:spPr>
          <a:xfrm>
            <a:off x="8264123" y="3250154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9" name="TextBox 448">
            <a:extLst>
              <a:ext uri="{FF2B5EF4-FFF2-40B4-BE49-F238E27FC236}">
                <a16:creationId xmlns:a16="http://schemas.microsoft.com/office/drawing/2014/main" id="{B2B65D66-8FEE-8348-ADE9-2C3B8C231F58}"/>
              </a:ext>
            </a:extLst>
          </p:cNvPr>
          <p:cNvSpPr txBox="1"/>
          <p:nvPr/>
        </p:nvSpPr>
        <p:spPr>
          <a:xfrm>
            <a:off x="8085920" y="3500932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sp>
        <p:nvSpPr>
          <p:cNvPr id="450" name="Down Arrow 449">
            <a:extLst>
              <a:ext uri="{FF2B5EF4-FFF2-40B4-BE49-F238E27FC236}">
                <a16:creationId xmlns:a16="http://schemas.microsoft.com/office/drawing/2014/main" id="{20640315-9D02-524A-B490-BBFF4FBA5A5B}"/>
              </a:ext>
            </a:extLst>
          </p:cNvPr>
          <p:cNvSpPr/>
          <p:nvPr/>
        </p:nvSpPr>
        <p:spPr>
          <a:xfrm rot="5400000">
            <a:off x="7625692" y="3289776"/>
            <a:ext cx="255600" cy="652845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Oval 450">
            <a:extLst>
              <a:ext uri="{FF2B5EF4-FFF2-40B4-BE49-F238E27FC236}">
                <a16:creationId xmlns:a16="http://schemas.microsoft.com/office/drawing/2014/main" id="{353E0F7C-E8BA-AC4B-BEAF-54DF90187BDF}"/>
              </a:ext>
            </a:extLst>
          </p:cNvPr>
          <p:cNvSpPr/>
          <p:nvPr/>
        </p:nvSpPr>
        <p:spPr>
          <a:xfrm>
            <a:off x="7096674" y="3421119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i="1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</a:p>
        </p:txBody>
      </p:sp>
      <p:sp>
        <p:nvSpPr>
          <p:cNvPr id="455" name="Down Arrow 454">
            <a:extLst>
              <a:ext uri="{FF2B5EF4-FFF2-40B4-BE49-F238E27FC236}">
                <a16:creationId xmlns:a16="http://schemas.microsoft.com/office/drawing/2014/main" id="{701FDE3B-D9DC-1847-977E-FF7ADF543B32}"/>
              </a:ext>
            </a:extLst>
          </p:cNvPr>
          <p:cNvSpPr/>
          <p:nvPr/>
        </p:nvSpPr>
        <p:spPr>
          <a:xfrm>
            <a:off x="7075837" y="2748909"/>
            <a:ext cx="255600" cy="629564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Cube 464">
            <a:extLst>
              <a:ext uri="{FF2B5EF4-FFF2-40B4-BE49-F238E27FC236}">
                <a16:creationId xmlns:a16="http://schemas.microsoft.com/office/drawing/2014/main" id="{569B80D3-2958-CE46-A07C-00CE0F59159E}"/>
              </a:ext>
            </a:extLst>
          </p:cNvPr>
          <p:cNvSpPr/>
          <p:nvPr/>
        </p:nvSpPr>
        <p:spPr>
          <a:xfrm>
            <a:off x="8223637" y="4051093"/>
            <a:ext cx="925200" cy="867600"/>
          </a:xfrm>
          <a:prstGeom prst="cub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3</a:t>
            </a:r>
          </a:p>
        </p:txBody>
      </p:sp>
      <p:cxnSp>
        <p:nvCxnSpPr>
          <p:cNvPr id="475" name="Straight Arrow Connector 474">
            <a:extLst>
              <a:ext uri="{FF2B5EF4-FFF2-40B4-BE49-F238E27FC236}">
                <a16:creationId xmlns:a16="http://schemas.microsoft.com/office/drawing/2014/main" id="{9B71808C-3354-8D44-903F-21E132C3744C}"/>
              </a:ext>
            </a:extLst>
          </p:cNvPr>
          <p:cNvCxnSpPr>
            <a:cxnSpLocks/>
          </p:cNvCxnSpPr>
          <p:nvPr/>
        </p:nvCxnSpPr>
        <p:spPr>
          <a:xfrm flipV="1">
            <a:off x="8975563" y="4672298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6" name="TextBox 475">
            <a:extLst>
              <a:ext uri="{FF2B5EF4-FFF2-40B4-BE49-F238E27FC236}">
                <a16:creationId xmlns:a16="http://schemas.microsoft.com/office/drawing/2014/main" id="{FEAB49AA-0422-6F44-B841-C2DBF3B68320}"/>
              </a:ext>
            </a:extLst>
          </p:cNvPr>
          <p:cNvSpPr txBox="1"/>
          <p:nvPr/>
        </p:nvSpPr>
        <p:spPr>
          <a:xfrm rot="18835145">
            <a:off x="8862305" y="4747591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enc_channels</a:t>
            </a:r>
          </a:p>
        </p:txBody>
      </p:sp>
      <p:cxnSp>
        <p:nvCxnSpPr>
          <p:cNvPr id="477" name="Straight Arrow Connector 476">
            <a:extLst>
              <a:ext uri="{FF2B5EF4-FFF2-40B4-BE49-F238E27FC236}">
                <a16:creationId xmlns:a16="http://schemas.microsoft.com/office/drawing/2014/main" id="{E46FE701-EBEB-0B42-A90D-85853D25006D}"/>
              </a:ext>
            </a:extLst>
          </p:cNvPr>
          <p:cNvCxnSpPr>
            <a:cxnSpLocks/>
          </p:cNvCxnSpPr>
          <p:nvPr/>
        </p:nvCxnSpPr>
        <p:spPr>
          <a:xfrm>
            <a:off x="8304958" y="4973812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8" name="TextBox 477">
            <a:extLst>
              <a:ext uri="{FF2B5EF4-FFF2-40B4-BE49-F238E27FC236}">
                <a16:creationId xmlns:a16="http://schemas.microsoft.com/office/drawing/2014/main" id="{B34C89E1-454B-674B-9812-A01D203C6D31}"/>
              </a:ext>
            </a:extLst>
          </p:cNvPr>
          <p:cNvSpPr txBox="1"/>
          <p:nvPr/>
        </p:nvSpPr>
        <p:spPr>
          <a:xfrm>
            <a:off x="8399054" y="4952451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479" name="Straight Arrow Connector 478">
            <a:extLst>
              <a:ext uri="{FF2B5EF4-FFF2-40B4-BE49-F238E27FC236}">
                <a16:creationId xmlns:a16="http://schemas.microsoft.com/office/drawing/2014/main" id="{2E0A5FA9-3D20-484C-8461-B8B6CECF3914}"/>
              </a:ext>
            </a:extLst>
          </p:cNvPr>
          <p:cNvCxnSpPr>
            <a:cxnSpLocks/>
          </p:cNvCxnSpPr>
          <p:nvPr/>
        </p:nvCxnSpPr>
        <p:spPr>
          <a:xfrm>
            <a:off x="8170279" y="4264256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0" name="TextBox 479">
            <a:extLst>
              <a:ext uri="{FF2B5EF4-FFF2-40B4-BE49-F238E27FC236}">
                <a16:creationId xmlns:a16="http://schemas.microsoft.com/office/drawing/2014/main" id="{D2AB5A16-650D-F94B-A38B-5037BFAD3862}"/>
              </a:ext>
            </a:extLst>
          </p:cNvPr>
          <p:cNvSpPr txBox="1"/>
          <p:nvPr/>
        </p:nvSpPr>
        <p:spPr>
          <a:xfrm>
            <a:off x="7977985" y="4430202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sp>
        <p:nvSpPr>
          <p:cNvPr id="481" name="Down Arrow 480">
            <a:extLst>
              <a:ext uri="{FF2B5EF4-FFF2-40B4-BE49-F238E27FC236}">
                <a16:creationId xmlns:a16="http://schemas.microsoft.com/office/drawing/2014/main" id="{E990E445-7250-4B45-98FE-450E88C3BB0C}"/>
              </a:ext>
            </a:extLst>
          </p:cNvPr>
          <p:cNvSpPr/>
          <p:nvPr/>
        </p:nvSpPr>
        <p:spPr>
          <a:xfrm rot="5400000">
            <a:off x="7631927" y="4061064"/>
            <a:ext cx="255600" cy="652845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Rounded Rectangle 483">
            <a:extLst>
              <a:ext uri="{FF2B5EF4-FFF2-40B4-BE49-F238E27FC236}">
                <a16:creationId xmlns:a16="http://schemas.microsoft.com/office/drawing/2014/main" id="{BCD6025D-8685-704F-B6D9-0F09D827F922}"/>
              </a:ext>
            </a:extLst>
          </p:cNvPr>
          <p:cNvSpPr/>
          <p:nvPr/>
        </p:nvSpPr>
        <p:spPr>
          <a:xfrm>
            <a:off x="6919252" y="3396154"/>
            <a:ext cx="475042" cy="1278121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/>
              <a:t>NDA</a:t>
            </a:r>
          </a:p>
        </p:txBody>
      </p:sp>
      <p:sp>
        <p:nvSpPr>
          <p:cNvPr id="486" name="Down Arrow 485">
            <a:extLst>
              <a:ext uri="{FF2B5EF4-FFF2-40B4-BE49-F238E27FC236}">
                <a16:creationId xmlns:a16="http://schemas.microsoft.com/office/drawing/2014/main" id="{D7F72A54-5F22-6D4D-AC34-4890B9233135}"/>
              </a:ext>
            </a:extLst>
          </p:cNvPr>
          <p:cNvSpPr/>
          <p:nvPr/>
        </p:nvSpPr>
        <p:spPr>
          <a:xfrm>
            <a:off x="6627475" y="4347628"/>
            <a:ext cx="255600" cy="604824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Down Arrow 486">
            <a:extLst>
              <a:ext uri="{FF2B5EF4-FFF2-40B4-BE49-F238E27FC236}">
                <a16:creationId xmlns:a16="http://schemas.microsoft.com/office/drawing/2014/main" id="{40155B9D-6210-1F4C-B13A-E19C5A8988F1}"/>
              </a:ext>
            </a:extLst>
          </p:cNvPr>
          <p:cNvSpPr/>
          <p:nvPr/>
        </p:nvSpPr>
        <p:spPr>
          <a:xfrm>
            <a:off x="6323117" y="3612654"/>
            <a:ext cx="255600" cy="163434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>
            <a:extLst>
              <a:ext uri="{FF2B5EF4-FFF2-40B4-BE49-F238E27FC236}">
                <a16:creationId xmlns:a16="http://schemas.microsoft.com/office/drawing/2014/main" id="{5480901B-3BF2-BC46-A86C-C228AF405C7A}"/>
              </a:ext>
            </a:extLst>
          </p:cNvPr>
          <p:cNvSpPr/>
          <p:nvPr/>
        </p:nvSpPr>
        <p:spPr>
          <a:xfrm rot="5400000">
            <a:off x="6592207" y="3325489"/>
            <a:ext cx="111478" cy="517106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1" name="Rectangle 490">
            <a:extLst>
              <a:ext uri="{FF2B5EF4-FFF2-40B4-BE49-F238E27FC236}">
                <a16:creationId xmlns:a16="http://schemas.microsoft.com/office/drawing/2014/main" id="{8454FED8-7B8C-0147-9852-9DB84CDAB40D}"/>
              </a:ext>
            </a:extLst>
          </p:cNvPr>
          <p:cNvSpPr/>
          <p:nvPr/>
        </p:nvSpPr>
        <p:spPr>
          <a:xfrm rot="5400000">
            <a:off x="6756535" y="4260396"/>
            <a:ext cx="103517" cy="236586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TextBox 491">
            <a:extLst>
              <a:ext uri="{FF2B5EF4-FFF2-40B4-BE49-F238E27FC236}">
                <a16:creationId xmlns:a16="http://schemas.microsoft.com/office/drawing/2014/main" id="{1C3AF20B-FD2E-944E-B884-0D4006E88F6E}"/>
              </a:ext>
            </a:extLst>
          </p:cNvPr>
          <p:cNvSpPr txBox="1"/>
          <p:nvPr/>
        </p:nvSpPr>
        <p:spPr>
          <a:xfrm>
            <a:off x="6703552" y="4423239"/>
            <a:ext cx="106820" cy="1233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493" name="TextBox 492">
            <a:extLst>
              <a:ext uri="{FF2B5EF4-FFF2-40B4-BE49-F238E27FC236}">
                <a16:creationId xmlns:a16="http://schemas.microsoft.com/office/drawing/2014/main" id="{1D8BBD16-625E-CD43-9147-C94D12B8A3F1}"/>
              </a:ext>
            </a:extLst>
          </p:cNvPr>
          <p:cNvSpPr txBox="1"/>
          <p:nvPr/>
        </p:nvSpPr>
        <p:spPr>
          <a:xfrm>
            <a:off x="6397735" y="3555565"/>
            <a:ext cx="106820" cy="1233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501" name="Down Arrow 500">
            <a:extLst>
              <a:ext uri="{FF2B5EF4-FFF2-40B4-BE49-F238E27FC236}">
                <a16:creationId xmlns:a16="http://schemas.microsoft.com/office/drawing/2014/main" id="{1E1F0864-B972-F748-8327-B20540417DE6}"/>
              </a:ext>
            </a:extLst>
          </p:cNvPr>
          <p:cNvSpPr/>
          <p:nvPr/>
        </p:nvSpPr>
        <p:spPr>
          <a:xfrm rot="16200000">
            <a:off x="8371200" y="322631"/>
            <a:ext cx="255600" cy="1729290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E2E6614D-DED3-0540-AB8E-C798796911FD}"/>
              </a:ext>
            </a:extLst>
          </p:cNvPr>
          <p:cNvSpPr txBox="1"/>
          <p:nvPr/>
        </p:nvSpPr>
        <p:spPr>
          <a:xfrm>
            <a:off x="9594036" y="6302622"/>
            <a:ext cx="212340" cy="951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504" name="Alternative Process 503">
            <a:extLst>
              <a:ext uri="{FF2B5EF4-FFF2-40B4-BE49-F238E27FC236}">
                <a16:creationId xmlns:a16="http://schemas.microsoft.com/office/drawing/2014/main" id="{1BE26706-2672-2840-8ABB-7F4AE5A7BE49}"/>
              </a:ext>
            </a:extLst>
          </p:cNvPr>
          <p:cNvSpPr/>
          <p:nvPr/>
        </p:nvSpPr>
        <p:spPr>
          <a:xfrm>
            <a:off x="5912340" y="6636961"/>
            <a:ext cx="838238" cy="259737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1 x 1 CONV</a:t>
            </a:r>
          </a:p>
        </p:txBody>
      </p:sp>
      <p:sp>
        <p:nvSpPr>
          <p:cNvPr id="505" name="Down Arrow 504">
            <a:extLst>
              <a:ext uri="{FF2B5EF4-FFF2-40B4-BE49-F238E27FC236}">
                <a16:creationId xmlns:a16="http://schemas.microsoft.com/office/drawing/2014/main" id="{31FC1592-80E0-9343-B2B7-473C01DA3BB3}"/>
              </a:ext>
            </a:extLst>
          </p:cNvPr>
          <p:cNvSpPr/>
          <p:nvPr/>
        </p:nvSpPr>
        <p:spPr>
          <a:xfrm>
            <a:off x="6223687" y="6451785"/>
            <a:ext cx="255600" cy="1874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64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6DBB0F74-1E81-4E4F-99FE-F838E9332598}"/>
              </a:ext>
            </a:extLst>
          </p:cNvPr>
          <p:cNvCxnSpPr>
            <a:cxnSpLocks/>
          </p:cNvCxnSpPr>
          <p:nvPr/>
        </p:nvCxnSpPr>
        <p:spPr>
          <a:xfrm flipV="1">
            <a:off x="8407816" y="2757616"/>
            <a:ext cx="252093" cy="27929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5" name="Cube 294">
            <a:extLst>
              <a:ext uri="{FF2B5EF4-FFF2-40B4-BE49-F238E27FC236}">
                <a16:creationId xmlns:a16="http://schemas.microsoft.com/office/drawing/2014/main" id="{2B910463-C8F0-8641-B350-1EC8A06B9CF2}"/>
              </a:ext>
            </a:extLst>
          </p:cNvPr>
          <p:cNvSpPr/>
          <p:nvPr/>
        </p:nvSpPr>
        <p:spPr>
          <a:xfrm>
            <a:off x="8291832" y="79371"/>
            <a:ext cx="864000" cy="864000"/>
          </a:xfrm>
          <a:prstGeom prst="cub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Decoder features</a:t>
            </a:r>
          </a:p>
        </p:txBody>
      </p:sp>
      <p:cxnSp>
        <p:nvCxnSpPr>
          <p:cNvPr id="297" name="Straight Arrow Connector 296">
            <a:extLst>
              <a:ext uri="{FF2B5EF4-FFF2-40B4-BE49-F238E27FC236}">
                <a16:creationId xmlns:a16="http://schemas.microsoft.com/office/drawing/2014/main" id="{24A8CBA3-DF2B-864A-B5C4-6D351883D285}"/>
              </a:ext>
            </a:extLst>
          </p:cNvPr>
          <p:cNvCxnSpPr>
            <a:cxnSpLocks/>
          </p:cNvCxnSpPr>
          <p:nvPr/>
        </p:nvCxnSpPr>
        <p:spPr>
          <a:xfrm flipV="1">
            <a:off x="9049664" y="714018"/>
            <a:ext cx="252093" cy="27929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TextBox 297">
            <a:extLst>
              <a:ext uri="{FF2B5EF4-FFF2-40B4-BE49-F238E27FC236}">
                <a16:creationId xmlns:a16="http://schemas.microsoft.com/office/drawing/2014/main" id="{B8CE1889-E72B-3747-A83D-C283006F7BB3}"/>
              </a:ext>
            </a:extLst>
          </p:cNvPr>
          <p:cNvSpPr txBox="1"/>
          <p:nvPr/>
        </p:nvSpPr>
        <p:spPr>
          <a:xfrm rot="18609791">
            <a:off x="9096888" y="790930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D</a:t>
            </a:r>
          </a:p>
        </p:txBody>
      </p:sp>
      <p:cxnSp>
        <p:nvCxnSpPr>
          <p:cNvPr id="299" name="Straight Arrow Connector 298">
            <a:extLst>
              <a:ext uri="{FF2B5EF4-FFF2-40B4-BE49-F238E27FC236}">
                <a16:creationId xmlns:a16="http://schemas.microsoft.com/office/drawing/2014/main" id="{3BBC45AA-1D88-D340-8ACA-AAED349AE05F}"/>
              </a:ext>
            </a:extLst>
          </p:cNvPr>
          <p:cNvCxnSpPr>
            <a:cxnSpLocks/>
          </p:cNvCxnSpPr>
          <p:nvPr/>
        </p:nvCxnSpPr>
        <p:spPr>
          <a:xfrm>
            <a:off x="8207106" y="407220"/>
            <a:ext cx="0" cy="5531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1" name="TextBox 300">
            <a:extLst>
              <a:ext uri="{FF2B5EF4-FFF2-40B4-BE49-F238E27FC236}">
                <a16:creationId xmlns:a16="http://schemas.microsoft.com/office/drawing/2014/main" id="{8A94839B-16EF-CF48-A8F6-19678DDFC6A6}"/>
              </a:ext>
            </a:extLst>
          </p:cNvPr>
          <p:cNvSpPr txBox="1"/>
          <p:nvPr/>
        </p:nvSpPr>
        <p:spPr>
          <a:xfrm>
            <a:off x="7963163" y="565776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cxnSp>
        <p:nvCxnSpPr>
          <p:cNvPr id="302" name="Straight Arrow Connector 301">
            <a:extLst>
              <a:ext uri="{FF2B5EF4-FFF2-40B4-BE49-F238E27FC236}">
                <a16:creationId xmlns:a16="http://schemas.microsoft.com/office/drawing/2014/main" id="{4E165483-8062-D645-B950-2A2A65030CC0}"/>
              </a:ext>
            </a:extLst>
          </p:cNvPr>
          <p:cNvCxnSpPr>
            <a:cxnSpLocks/>
          </p:cNvCxnSpPr>
          <p:nvPr/>
        </p:nvCxnSpPr>
        <p:spPr>
          <a:xfrm>
            <a:off x="8387073" y="1015532"/>
            <a:ext cx="50715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5" name="TextBox 304">
            <a:extLst>
              <a:ext uri="{FF2B5EF4-FFF2-40B4-BE49-F238E27FC236}">
                <a16:creationId xmlns:a16="http://schemas.microsoft.com/office/drawing/2014/main" id="{1690F511-1590-7041-8B2B-6D3843B3333C}"/>
              </a:ext>
            </a:extLst>
          </p:cNvPr>
          <p:cNvSpPr txBox="1"/>
          <p:nvPr/>
        </p:nvSpPr>
        <p:spPr>
          <a:xfrm>
            <a:off x="8478003" y="979066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sp>
        <p:nvSpPr>
          <p:cNvPr id="306" name="Down Arrow 305">
            <a:extLst>
              <a:ext uri="{FF2B5EF4-FFF2-40B4-BE49-F238E27FC236}">
                <a16:creationId xmlns:a16="http://schemas.microsoft.com/office/drawing/2014/main" id="{2AC064E9-9ABE-694E-B4C6-81E2529F7641}"/>
              </a:ext>
            </a:extLst>
          </p:cNvPr>
          <p:cNvSpPr/>
          <p:nvPr/>
        </p:nvSpPr>
        <p:spPr>
          <a:xfrm>
            <a:off x="8947675" y="1171783"/>
            <a:ext cx="255600" cy="22279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Cube 322">
            <a:extLst>
              <a:ext uri="{FF2B5EF4-FFF2-40B4-BE49-F238E27FC236}">
                <a16:creationId xmlns:a16="http://schemas.microsoft.com/office/drawing/2014/main" id="{CAE9E64D-135F-9140-B9C6-CAD069ED863E}"/>
              </a:ext>
            </a:extLst>
          </p:cNvPr>
          <p:cNvSpPr/>
          <p:nvPr/>
        </p:nvSpPr>
        <p:spPr>
          <a:xfrm>
            <a:off x="4876565" y="3553600"/>
            <a:ext cx="923481" cy="867668"/>
          </a:xfrm>
          <a:prstGeom prst="cub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dirty="0"/>
              <a:t>Context Keys</a:t>
            </a:r>
          </a:p>
        </p:txBody>
      </p:sp>
      <p:sp>
        <p:nvSpPr>
          <p:cNvPr id="324" name="Cube 323">
            <a:extLst>
              <a:ext uri="{FF2B5EF4-FFF2-40B4-BE49-F238E27FC236}">
                <a16:creationId xmlns:a16="http://schemas.microsoft.com/office/drawing/2014/main" id="{A1C83018-F66D-5247-ADAA-B483111D402B}"/>
              </a:ext>
            </a:extLst>
          </p:cNvPr>
          <p:cNvSpPr/>
          <p:nvPr/>
        </p:nvSpPr>
        <p:spPr>
          <a:xfrm>
            <a:off x="4657096" y="3771090"/>
            <a:ext cx="923481" cy="867668"/>
          </a:xfrm>
          <a:prstGeom prst="cub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Attention vector</a:t>
            </a:r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F01A8A4E-5934-BC44-9340-F2362042606C}"/>
              </a:ext>
            </a:extLst>
          </p:cNvPr>
          <p:cNvSpPr/>
          <p:nvPr/>
        </p:nvSpPr>
        <p:spPr>
          <a:xfrm>
            <a:off x="4653309" y="399459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Cube 325">
            <a:extLst>
              <a:ext uri="{FF2B5EF4-FFF2-40B4-BE49-F238E27FC236}">
                <a16:creationId xmlns:a16="http://schemas.microsoft.com/office/drawing/2014/main" id="{D6F0180F-06FD-B54A-A44C-B7B8618BF093}"/>
              </a:ext>
            </a:extLst>
          </p:cNvPr>
          <p:cNvSpPr/>
          <p:nvPr/>
        </p:nvSpPr>
        <p:spPr>
          <a:xfrm>
            <a:off x="4443010" y="3988590"/>
            <a:ext cx="923481" cy="867668"/>
          </a:xfrm>
          <a:prstGeom prst="cube">
            <a:avLst/>
          </a:prstGeom>
          <a:solidFill>
            <a:schemeClr val="accent1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  <a:p>
            <a:pPr algn="ctr"/>
            <a:endParaRPr lang="en-US" sz="1000" dirty="0"/>
          </a:p>
          <a:p>
            <a:pPr algn="ctr"/>
            <a:r>
              <a:rPr lang="en-US" sz="1000" dirty="0"/>
              <a:t>Context Keys</a:t>
            </a:r>
          </a:p>
        </p:txBody>
      </p:sp>
      <p:sp>
        <p:nvSpPr>
          <p:cNvPr id="327" name="Cube 326">
            <a:extLst>
              <a:ext uri="{FF2B5EF4-FFF2-40B4-BE49-F238E27FC236}">
                <a16:creationId xmlns:a16="http://schemas.microsoft.com/office/drawing/2014/main" id="{57D61555-2A61-3C4C-ACDA-7C1BBB21C700}"/>
              </a:ext>
            </a:extLst>
          </p:cNvPr>
          <p:cNvSpPr/>
          <p:nvPr/>
        </p:nvSpPr>
        <p:spPr>
          <a:xfrm>
            <a:off x="4237573" y="4206090"/>
            <a:ext cx="923481" cy="867668"/>
          </a:xfrm>
          <a:prstGeom prst="cub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Stacked Attention Map</a:t>
            </a:r>
          </a:p>
        </p:txBody>
      </p:sp>
      <p:sp>
        <p:nvSpPr>
          <p:cNvPr id="341" name="Cube 340">
            <a:extLst>
              <a:ext uri="{FF2B5EF4-FFF2-40B4-BE49-F238E27FC236}">
                <a16:creationId xmlns:a16="http://schemas.microsoft.com/office/drawing/2014/main" id="{733129F7-C5E0-5A46-BF6D-5E172B3F437A}"/>
              </a:ext>
            </a:extLst>
          </p:cNvPr>
          <p:cNvSpPr/>
          <p:nvPr/>
        </p:nvSpPr>
        <p:spPr>
          <a:xfrm>
            <a:off x="6176192" y="12231"/>
            <a:ext cx="864000" cy="864000"/>
          </a:xfrm>
          <a:prstGeom prst="cub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Region</a:t>
            </a:r>
          </a:p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3</a:t>
            </a:r>
          </a:p>
        </p:txBody>
      </p:sp>
      <p:cxnSp>
        <p:nvCxnSpPr>
          <p:cNvPr id="344" name="Straight Arrow Connector 343">
            <a:extLst>
              <a:ext uri="{FF2B5EF4-FFF2-40B4-BE49-F238E27FC236}">
                <a16:creationId xmlns:a16="http://schemas.microsoft.com/office/drawing/2014/main" id="{24F1E85F-136F-6B4D-A04E-6BA2E7C92A83}"/>
              </a:ext>
            </a:extLst>
          </p:cNvPr>
          <p:cNvCxnSpPr>
            <a:cxnSpLocks/>
          </p:cNvCxnSpPr>
          <p:nvPr/>
        </p:nvCxnSpPr>
        <p:spPr>
          <a:xfrm flipV="1">
            <a:off x="6827254" y="633975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5" name="TextBox 344">
            <a:extLst>
              <a:ext uri="{FF2B5EF4-FFF2-40B4-BE49-F238E27FC236}">
                <a16:creationId xmlns:a16="http://schemas.microsoft.com/office/drawing/2014/main" id="{72EE1C24-8C77-DB47-B879-3CFD09C41A32}"/>
              </a:ext>
            </a:extLst>
          </p:cNvPr>
          <p:cNvSpPr txBox="1"/>
          <p:nvPr/>
        </p:nvSpPr>
        <p:spPr>
          <a:xfrm rot="18835145">
            <a:off x="6924475" y="697753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cxnSp>
        <p:nvCxnSpPr>
          <p:cNvPr id="346" name="Straight Arrow Connector 345">
            <a:extLst>
              <a:ext uri="{FF2B5EF4-FFF2-40B4-BE49-F238E27FC236}">
                <a16:creationId xmlns:a16="http://schemas.microsoft.com/office/drawing/2014/main" id="{9823579F-CC90-A342-879E-12EA283696CC}"/>
              </a:ext>
            </a:extLst>
          </p:cNvPr>
          <p:cNvCxnSpPr>
            <a:cxnSpLocks/>
          </p:cNvCxnSpPr>
          <p:nvPr/>
        </p:nvCxnSpPr>
        <p:spPr>
          <a:xfrm>
            <a:off x="6199341" y="921848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1" name="TextBox 350">
            <a:extLst>
              <a:ext uri="{FF2B5EF4-FFF2-40B4-BE49-F238E27FC236}">
                <a16:creationId xmlns:a16="http://schemas.microsoft.com/office/drawing/2014/main" id="{E478E31C-487D-534C-B3C0-43CCE080D9F0}"/>
              </a:ext>
            </a:extLst>
          </p:cNvPr>
          <p:cNvSpPr txBox="1"/>
          <p:nvPr/>
        </p:nvSpPr>
        <p:spPr>
          <a:xfrm>
            <a:off x="6346405" y="912263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352" name="Straight Arrow Connector 351">
            <a:extLst>
              <a:ext uri="{FF2B5EF4-FFF2-40B4-BE49-F238E27FC236}">
                <a16:creationId xmlns:a16="http://schemas.microsoft.com/office/drawing/2014/main" id="{171921F0-33C2-924B-8A9A-58640AF3FFF0}"/>
              </a:ext>
            </a:extLst>
          </p:cNvPr>
          <p:cNvCxnSpPr>
            <a:cxnSpLocks/>
          </p:cNvCxnSpPr>
          <p:nvPr/>
        </p:nvCxnSpPr>
        <p:spPr>
          <a:xfrm>
            <a:off x="6111515" y="237781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3" name="TextBox 352">
            <a:extLst>
              <a:ext uri="{FF2B5EF4-FFF2-40B4-BE49-F238E27FC236}">
                <a16:creationId xmlns:a16="http://schemas.microsoft.com/office/drawing/2014/main" id="{54042BCD-8598-3E4A-B2C4-FB1FE66E1FEB}"/>
              </a:ext>
            </a:extLst>
          </p:cNvPr>
          <p:cNvSpPr txBox="1"/>
          <p:nvPr/>
        </p:nvSpPr>
        <p:spPr>
          <a:xfrm>
            <a:off x="5911521" y="432000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sp>
        <p:nvSpPr>
          <p:cNvPr id="354" name="Cube 353">
            <a:extLst>
              <a:ext uri="{FF2B5EF4-FFF2-40B4-BE49-F238E27FC236}">
                <a16:creationId xmlns:a16="http://schemas.microsoft.com/office/drawing/2014/main" id="{77CD69A5-D8D0-D249-862C-37966D0E8284}"/>
              </a:ext>
            </a:extLst>
          </p:cNvPr>
          <p:cNvSpPr/>
          <p:nvPr/>
        </p:nvSpPr>
        <p:spPr>
          <a:xfrm>
            <a:off x="4469599" y="51559"/>
            <a:ext cx="864000" cy="864000"/>
          </a:xfrm>
          <a:prstGeom prst="cube">
            <a:avLst/>
          </a:prstGeom>
          <a:solidFill>
            <a:srgbClr val="F17E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Region</a:t>
            </a:r>
          </a:p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2</a:t>
            </a:r>
          </a:p>
        </p:txBody>
      </p:sp>
      <p:cxnSp>
        <p:nvCxnSpPr>
          <p:cNvPr id="355" name="Straight Arrow Connector 354">
            <a:extLst>
              <a:ext uri="{FF2B5EF4-FFF2-40B4-BE49-F238E27FC236}">
                <a16:creationId xmlns:a16="http://schemas.microsoft.com/office/drawing/2014/main" id="{03B0DB3E-E1FE-2B42-92D4-0E5D679D1C60}"/>
              </a:ext>
            </a:extLst>
          </p:cNvPr>
          <p:cNvCxnSpPr>
            <a:cxnSpLocks/>
          </p:cNvCxnSpPr>
          <p:nvPr/>
        </p:nvCxnSpPr>
        <p:spPr>
          <a:xfrm flipV="1">
            <a:off x="5131063" y="708963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3AA39A5D-6B03-5348-AF0E-575645A9A9F4}"/>
              </a:ext>
            </a:extLst>
          </p:cNvPr>
          <p:cNvCxnSpPr>
            <a:cxnSpLocks/>
          </p:cNvCxnSpPr>
          <p:nvPr/>
        </p:nvCxnSpPr>
        <p:spPr>
          <a:xfrm>
            <a:off x="4489493" y="974278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8" name="TextBox 357">
            <a:extLst>
              <a:ext uri="{FF2B5EF4-FFF2-40B4-BE49-F238E27FC236}">
                <a16:creationId xmlns:a16="http://schemas.microsoft.com/office/drawing/2014/main" id="{27A136DF-C977-6144-BD03-4C7C2C29707D}"/>
              </a:ext>
            </a:extLst>
          </p:cNvPr>
          <p:cNvSpPr txBox="1"/>
          <p:nvPr/>
        </p:nvSpPr>
        <p:spPr>
          <a:xfrm>
            <a:off x="4643031" y="946106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B002F06D-2557-DF4B-81D8-9B1D5A8EB347}"/>
              </a:ext>
            </a:extLst>
          </p:cNvPr>
          <p:cNvCxnSpPr>
            <a:cxnSpLocks/>
          </p:cNvCxnSpPr>
          <p:nvPr/>
        </p:nvCxnSpPr>
        <p:spPr>
          <a:xfrm>
            <a:off x="4425039" y="248630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0" name="TextBox 359">
            <a:extLst>
              <a:ext uri="{FF2B5EF4-FFF2-40B4-BE49-F238E27FC236}">
                <a16:creationId xmlns:a16="http://schemas.microsoft.com/office/drawing/2014/main" id="{34DD17DE-4E34-8B48-9515-B2288D23FA85}"/>
              </a:ext>
            </a:extLst>
          </p:cNvPr>
          <p:cNvSpPr txBox="1"/>
          <p:nvPr/>
        </p:nvSpPr>
        <p:spPr>
          <a:xfrm>
            <a:off x="4168237" y="469330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sp>
        <p:nvSpPr>
          <p:cNvPr id="361" name="Alternative Process 360">
            <a:extLst>
              <a:ext uri="{FF2B5EF4-FFF2-40B4-BE49-F238E27FC236}">
                <a16:creationId xmlns:a16="http://schemas.microsoft.com/office/drawing/2014/main" id="{6C4110DA-A29B-E24F-96E7-CA2A0DFE8AFE}"/>
              </a:ext>
            </a:extLst>
          </p:cNvPr>
          <p:cNvSpPr/>
          <p:nvPr/>
        </p:nvSpPr>
        <p:spPr>
          <a:xfrm>
            <a:off x="4489493" y="1404757"/>
            <a:ext cx="680234" cy="311617"/>
          </a:xfrm>
          <a:prstGeom prst="flowChartAlternateProcess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Zero pad</a:t>
            </a:r>
          </a:p>
        </p:txBody>
      </p:sp>
      <p:sp>
        <p:nvSpPr>
          <p:cNvPr id="362" name="Down Arrow 361">
            <a:extLst>
              <a:ext uri="{FF2B5EF4-FFF2-40B4-BE49-F238E27FC236}">
                <a16:creationId xmlns:a16="http://schemas.microsoft.com/office/drawing/2014/main" id="{C59194AB-9E1E-2641-8A22-85F3827B5EA5}"/>
              </a:ext>
            </a:extLst>
          </p:cNvPr>
          <p:cNvSpPr/>
          <p:nvPr/>
        </p:nvSpPr>
        <p:spPr>
          <a:xfrm>
            <a:off x="4704010" y="1181966"/>
            <a:ext cx="255600" cy="22279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3" name="Alternative Process 362">
            <a:extLst>
              <a:ext uri="{FF2B5EF4-FFF2-40B4-BE49-F238E27FC236}">
                <a16:creationId xmlns:a16="http://schemas.microsoft.com/office/drawing/2014/main" id="{575C2510-2569-9441-B12D-DF24FA384CE4}"/>
              </a:ext>
            </a:extLst>
          </p:cNvPr>
          <p:cNvSpPr/>
          <p:nvPr/>
        </p:nvSpPr>
        <p:spPr>
          <a:xfrm>
            <a:off x="6179995" y="1420015"/>
            <a:ext cx="680234" cy="311617"/>
          </a:xfrm>
          <a:prstGeom prst="flowChartAlternateProcess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Zero pad</a:t>
            </a:r>
          </a:p>
        </p:txBody>
      </p:sp>
      <p:sp>
        <p:nvSpPr>
          <p:cNvPr id="364" name="Down Arrow 363">
            <a:extLst>
              <a:ext uri="{FF2B5EF4-FFF2-40B4-BE49-F238E27FC236}">
                <a16:creationId xmlns:a16="http://schemas.microsoft.com/office/drawing/2014/main" id="{AE5D10C9-EEA1-A240-832E-9764A4AD73DE}"/>
              </a:ext>
            </a:extLst>
          </p:cNvPr>
          <p:cNvSpPr/>
          <p:nvPr/>
        </p:nvSpPr>
        <p:spPr>
          <a:xfrm>
            <a:off x="6376168" y="1159514"/>
            <a:ext cx="255600" cy="23336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Down Arrow 364">
            <a:extLst>
              <a:ext uri="{FF2B5EF4-FFF2-40B4-BE49-F238E27FC236}">
                <a16:creationId xmlns:a16="http://schemas.microsoft.com/office/drawing/2014/main" id="{42391E89-AEFC-534B-B804-96C27B237245}"/>
              </a:ext>
            </a:extLst>
          </p:cNvPr>
          <p:cNvSpPr/>
          <p:nvPr/>
        </p:nvSpPr>
        <p:spPr>
          <a:xfrm>
            <a:off x="4682802" y="1734798"/>
            <a:ext cx="255600" cy="36995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Rounded Rectangle 368">
            <a:extLst>
              <a:ext uri="{FF2B5EF4-FFF2-40B4-BE49-F238E27FC236}">
                <a16:creationId xmlns:a16="http://schemas.microsoft.com/office/drawing/2014/main" id="{AA012FA8-1324-A746-95D8-E8407AE9E63A}"/>
              </a:ext>
            </a:extLst>
          </p:cNvPr>
          <p:cNvSpPr/>
          <p:nvPr/>
        </p:nvSpPr>
        <p:spPr>
          <a:xfrm>
            <a:off x="4296638" y="2107996"/>
            <a:ext cx="1082997" cy="771242"/>
          </a:xfrm>
          <a:prstGeom prst="roundRect">
            <a:avLst/>
          </a:prstGeom>
          <a:ln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dirty="0"/>
              <a:t> Context Window Attention</a:t>
            </a:r>
          </a:p>
        </p:txBody>
      </p:sp>
      <p:sp>
        <p:nvSpPr>
          <p:cNvPr id="370" name="Rounded Rectangle 369">
            <a:extLst>
              <a:ext uri="{FF2B5EF4-FFF2-40B4-BE49-F238E27FC236}">
                <a16:creationId xmlns:a16="http://schemas.microsoft.com/office/drawing/2014/main" id="{18AF97B3-812F-1540-A15A-92C2DD163563}"/>
              </a:ext>
            </a:extLst>
          </p:cNvPr>
          <p:cNvSpPr/>
          <p:nvPr/>
        </p:nvSpPr>
        <p:spPr>
          <a:xfrm>
            <a:off x="6007452" y="2122290"/>
            <a:ext cx="1082997" cy="771242"/>
          </a:xfrm>
          <a:prstGeom prst="roundRect">
            <a:avLst/>
          </a:prstGeom>
          <a:ln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dirty="0"/>
              <a:t> Context Window Attention</a:t>
            </a:r>
          </a:p>
        </p:txBody>
      </p:sp>
      <p:sp>
        <p:nvSpPr>
          <p:cNvPr id="371" name="Down Arrow 370">
            <a:extLst>
              <a:ext uri="{FF2B5EF4-FFF2-40B4-BE49-F238E27FC236}">
                <a16:creationId xmlns:a16="http://schemas.microsoft.com/office/drawing/2014/main" id="{F56782C2-59B3-1745-8AD9-A7D13134D35B}"/>
              </a:ext>
            </a:extLst>
          </p:cNvPr>
          <p:cNvSpPr/>
          <p:nvPr/>
        </p:nvSpPr>
        <p:spPr>
          <a:xfrm>
            <a:off x="6405882" y="1734798"/>
            <a:ext cx="255600" cy="37863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2" name="Curved Connector 371">
            <a:extLst>
              <a:ext uri="{FF2B5EF4-FFF2-40B4-BE49-F238E27FC236}">
                <a16:creationId xmlns:a16="http://schemas.microsoft.com/office/drawing/2014/main" id="{EE595D7A-04F3-8B41-8109-DE1F9873C725}"/>
              </a:ext>
            </a:extLst>
          </p:cNvPr>
          <p:cNvCxnSpPr>
            <a:cxnSpLocks/>
            <a:stCxn id="550" idx="3"/>
            <a:endCxn id="539" idx="2"/>
          </p:cNvCxnSpPr>
          <p:nvPr/>
        </p:nvCxnSpPr>
        <p:spPr>
          <a:xfrm rot="5400000" flipH="1">
            <a:off x="5444789" y="309646"/>
            <a:ext cx="70195" cy="5202886"/>
          </a:xfrm>
          <a:prstGeom prst="curvedConnector3">
            <a:avLst>
              <a:gd name="adj1" fmla="val -169345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3" name="Alternative Process 402">
            <a:extLst>
              <a:ext uri="{FF2B5EF4-FFF2-40B4-BE49-F238E27FC236}">
                <a16:creationId xmlns:a16="http://schemas.microsoft.com/office/drawing/2014/main" id="{CEB82127-CEE1-8B49-B952-49468D3F4E5B}"/>
              </a:ext>
            </a:extLst>
          </p:cNvPr>
          <p:cNvSpPr/>
          <p:nvPr/>
        </p:nvSpPr>
        <p:spPr>
          <a:xfrm>
            <a:off x="7994510" y="1411077"/>
            <a:ext cx="740907" cy="336586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1 x 1 CONV</a:t>
            </a:r>
          </a:p>
          <a:p>
            <a:pPr algn="ctr">
              <a:lnSpc>
                <a:spcPts val="1200"/>
              </a:lnSpc>
            </a:pPr>
            <a:r>
              <a:rPr lang="en-US" sz="1000" dirty="0"/>
              <a:t>C</a:t>
            </a:r>
            <a:r>
              <a:rPr lang="en-US" sz="1000" baseline="-25000" dirty="0"/>
              <a:t>E</a:t>
            </a:r>
          </a:p>
        </p:txBody>
      </p:sp>
      <p:sp>
        <p:nvSpPr>
          <p:cNvPr id="407" name="Cube 406">
            <a:extLst>
              <a:ext uri="{FF2B5EF4-FFF2-40B4-BE49-F238E27FC236}">
                <a16:creationId xmlns:a16="http://schemas.microsoft.com/office/drawing/2014/main" id="{56DD5B3D-5479-9D4C-ACED-BDEBCF75D845}"/>
              </a:ext>
            </a:extLst>
          </p:cNvPr>
          <p:cNvSpPr/>
          <p:nvPr/>
        </p:nvSpPr>
        <p:spPr>
          <a:xfrm>
            <a:off x="2598773" y="51559"/>
            <a:ext cx="864000" cy="864000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Region</a:t>
            </a:r>
          </a:p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1</a:t>
            </a:r>
          </a:p>
        </p:txBody>
      </p:sp>
      <p:cxnSp>
        <p:nvCxnSpPr>
          <p:cNvPr id="408" name="Straight Arrow Connector 407">
            <a:extLst>
              <a:ext uri="{FF2B5EF4-FFF2-40B4-BE49-F238E27FC236}">
                <a16:creationId xmlns:a16="http://schemas.microsoft.com/office/drawing/2014/main" id="{A48EC32B-9053-D34B-BDD1-896C9D2FA603}"/>
              </a:ext>
            </a:extLst>
          </p:cNvPr>
          <p:cNvCxnSpPr>
            <a:cxnSpLocks/>
          </p:cNvCxnSpPr>
          <p:nvPr/>
        </p:nvCxnSpPr>
        <p:spPr>
          <a:xfrm flipV="1">
            <a:off x="3249893" y="720361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C44CBD39-0AA3-8949-9FED-6ACCA0D8C87C}"/>
              </a:ext>
            </a:extLst>
          </p:cNvPr>
          <p:cNvSpPr txBox="1"/>
          <p:nvPr/>
        </p:nvSpPr>
        <p:spPr>
          <a:xfrm rot="18835145">
            <a:off x="3332694" y="802882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1000" dirty="0"/>
              <a:t>C</a:t>
            </a:r>
            <a:r>
              <a:rPr lang="en-US" sz="1000" baseline="-25000" dirty="0"/>
              <a:t>E</a:t>
            </a:r>
          </a:p>
        </p:txBody>
      </p:sp>
      <p:sp>
        <p:nvSpPr>
          <p:cNvPr id="416" name="TextBox 415">
            <a:extLst>
              <a:ext uri="{FF2B5EF4-FFF2-40B4-BE49-F238E27FC236}">
                <a16:creationId xmlns:a16="http://schemas.microsoft.com/office/drawing/2014/main" id="{77498543-E599-7948-B657-522ED1DFC9FC}"/>
              </a:ext>
            </a:extLst>
          </p:cNvPr>
          <p:cNvSpPr txBox="1"/>
          <p:nvPr/>
        </p:nvSpPr>
        <p:spPr>
          <a:xfrm>
            <a:off x="2771913" y="972325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417" name="Straight Arrow Connector 416">
            <a:extLst>
              <a:ext uri="{FF2B5EF4-FFF2-40B4-BE49-F238E27FC236}">
                <a16:creationId xmlns:a16="http://schemas.microsoft.com/office/drawing/2014/main" id="{D8566E00-D34A-3A4E-8D68-884A76828CC7}"/>
              </a:ext>
            </a:extLst>
          </p:cNvPr>
          <p:cNvCxnSpPr>
            <a:cxnSpLocks/>
          </p:cNvCxnSpPr>
          <p:nvPr/>
        </p:nvCxnSpPr>
        <p:spPr>
          <a:xfrm>
            <a:off x="2514318" y="331518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1" name="TextBox 420">
            <a:extLst>
              <a:ext uri="{FF2B5EF4-FFF2-40B4-BE49-F238E27FC236}">
                <a16:creationId xmlns:a16="http://schemas.microsoft.com/office/drawing/2014/main" id="{D2587468-DA09-0D4D-892E-65C6098FCE98}"/>
              </a:ext>
            </a:extLst>
          </p:cNvPr>
          <p:cNvSpPr txBox="1"/>
          <p:nvPr/>
        </p:nvSpPr>
        <p:spPr>
          <a:xfrm rot="18835145">
            <a:off x="5209274" y="792449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1000" dirty="0"/>
              <a:t>C</a:t>
            </a:r>
            <a:r>
              <a:rPr lang="en-US" sz="1000" baseline="-25000" dirty="0"/>
              <a:t>E</a:t>
            </a:r>
          </a:p>
        </p:txBody>
      </p:sp>
      <p:sp>
        <p:nvSpPr>
          <p:cNvPr id="513" name="Down Arrow 512">
            <a:extLst>
              <a:ext uri="{FF2B5EF4-FFF2-40B4-BE49-F238E27FC236}">
                <a16:creationId xmlns:a16="http://schemas.microsoft.com/office/drawing/2014/main" id="{08584075-36F2-C445-9215-194D01BAB413}"/>
              </a:ext>
            </a:extLst>
          </p:cNvPr>
          <p:cNvSpPr/>
          <p:nvPr/>
        </p:nvSpPr>
        <p:spPr>
          <a:xfrm>
            <a:off x="8237044" y="1772768"/>
            <a:ext cx="255600" cy="232429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Alternative Process 513">
            <a:extLst>
              <a:ext uri="{FF2B5EF4-FFF2-40B4-BE49-F238E27FC236}">
                <a16:creationId xmlns:a16="http://schemas.microsoft.com/office/drawing/2014/main" id="{956CB167-7BEC-5A44-ADC0-46463184BE72}"/>
              </a:ext>
            </a:extLst>
          </p:cNvPr>
          <p:cNvSpPr/>
          <p:nvPr/>
        </p:nvSpPr>
        <p:spPr>
          <a:xfrm>
            <a:off x="8815686" y="1401155"/>
            <a:ext cx="740907" cy="336586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3 x 3 CONV</a:t>
            </a:r>
          </a:p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sp>
        <p:nvSpPr>
          <p:cNvPr id="518" name="TextBox 517">
            <a:extLst>
              <a:ext uri="{FF2B5EF4-FFF2-40B4-BE49-F238E27FC236}">
                <a16:creationId xmlns:a16="http://schemas.microsoft.com/office/drawing/2014/main" id="{FA6A1210-4854-E14C-9FDC-385DC43F081F}"/>
              </a:ext>
            </a:extLst>
          </p:cNvPr>
          <p:cNvSpPr txBox="1"/>
          <p:nvPr/>
        </p:nvSpPr>
        <p:spPr>
          <a:xfrm rot="18609791">
            <a:off x="8491888" y="2821592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sp>
        <p:nvSpPr>
          <p:cNvPr id="521" name="Down Arrow 520">
            <a:extLst>
              <a:ext uri="{FF2B5EF4-FFF2-40B4-BE49-F238E27FC236}">
                <a16:creationId xmlns:a16="http://schemas.microsoft.com/office/drawing/2014/main" id="{1214CE2E-0027-B241-A95F-AC57E150CEDF}"/>
              </a:ext>
            </a:extLst>
          </p:cNvPr>
          <p:cNvSpPr/>
          <p:nvPr/>
        </p:nvSpPr>
        <p:spPr>
          <a:xfrm rot="5400000">
            <a:off x="6899831" y="2949371"/>
            <a:ext cx="255600" cy="4021674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9" name="Rectangle 518">
            <a:extLst>
              <a:ext uri="{FF2B5EF4-FFF2-40B4-BE49-F238E27FC236}">
                <a16:creationId xmlns:a16="http://schemas.microsoft.com/office/drawing/2014/main" id="{BB8BC5B3-7EED-4845-85BF-F8FBFC9865E0}"/>
              </a:ext>
            </a:extLst>
          </p:cNvPr>
          <p:cNvSpPr/>
          <p:nvPr/>
        </p:nvSpPr>
        <p:spPr>
          <a:xfrm>
            <a:off x="9017769" y="1750903"/>
            <a:ext cx="115413" cy="3269043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0" name="TextBox 519">
            <a:extLst>
              <a:ext uri="{FF2B5EF4-FFF2-40B4-BE49-F238E27FC236}">
                <a16:creationId xmlns:a16="http://schemas.microsoft.com/office/drawing/2014/main" id="{51863C8C-CF94-C745-A65D-C738F890AB2E}"/>
              </a:ext>
            </a:extLst>
          </p:cNvPr>
          <p:cNvSpPr txBox="1"/>
          <p:nvPr/>
        </p:nvSpPr>
        <p:spPr>
          <a:xfrm flipH="1">
            <a:off x="8923445" y="4911946"/>
            <a:ext cx="184609" cy="108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522" name="Down Arrow 521">
            <a:extLst>
              <a:ext uri="{FF2B5EF4-FFF2-40B4-BE49-F238E27FC236}">
                <a16:creationId xmlns:a16="http://schemas.microsoft.com/office/drawing/2014/main" id="{36300BAA-5712-0D47-B8E2-41ED8E91D5CC}"/>
              </a:ext>
            </a:extLst>
          </p:cNvPr>
          <p:cNvSpPr/>
          <p:nvPr/>
        </p:nvSpPr>
        <p:spPr>
          <a:xfrm rot="16200000">
            <a:off x="3567908" y="3256151"/>
            <a:ext cx="243726" cy="1622655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3" name="Down Arrow 522">
            <a:extLst>
              <a:ext uri="{FF2B5EF4-FFF2-40B4-BE49-F238E27FC236}">
                <a16:creationId xmlns:a16="http://schemas.microsoft.com/office/drawing/2014/main" id="{0F2AE68D-D246-1141-A8C9-38BF08EFDF1D}"/>
              </a:ext>
            </a:extLst>
          </p:cNvPr>
          <p:cNvSpPr/>
          <p:nvPr/>
        </p:nvSpPr>
        <p:spPr>
          <a:xfrm>
            <a:off x="4663807" y="3091388"/>
            <a:ext cx="208101" cy="771925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5" name="Rectangle 524">
            <a:extLst>
              <a:ext uri="{FF2B5EF4-FFF2-40B4-BE49-F238E27FC236}">
                <a16:creationId xmlns:a16="http://schemas.microsoft.com/office/drawing/2014/main" id="{87B02361-418B-3340-9CD6-853F182268AF}"/>
              </a:ext>
            </a:extLst>
          </p:cNvPr>
          <p:cNvSpPr/>
          <p:nvPr/>
        </p:nvSpPr>
        <p:spPr>
          <a:xfrm>
            <a:off x="2864207" y="3018433"/>
            <a:ext cx="106819" cy="1112784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6" name="TextBox 525">
            <a:extLst>
              <a:ext uri="{FF2B5EF4-FFF2-40B4-BE49-F238E27FC236}">
                <a16:creationId xmlns:a16="http://schemas.microsoft.com/office/drawing/2014/main" id="{18E5EB1C-9C41-E64D-931F-70E167D75BA5}"/>
              </a:ext>
            </a:extLst>
          </p:cNvPr>
          <p:cNvSpPr txBox="1"/>
          <p:nvPr/>
        </p:nvSpPr>
        <p:spPr>
          <a:xfrm>
            <a:off x="2932543" y="4040024"/>
            <a:ext cx="79424" cy="859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E93EAF09-571B-CA44-9C08-90487CFB2502}"/>
              </a:ext>
            </a:extLst>
          </p:cNvPr>
          <p:cNvSpPr txBox="1"/>
          <p:nvPr/>
        </p:nvSpPr>
        <p:spPr>
          <a:xfrm>
            <a:off x="2040862" y="4850292"/>
            <a:ext cx="106820" cy="1233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536" name="Alternative Process 535">
            <a:extLst>
              <a:ext uri="{FF2B5EF4-FFF2-40B4-BE49-F238E27FC236}">
                <a16:creationId xmlns:a16="http://schemas.microsoft.com/office/drawing/2014/main" id="{BDA8D977-CD3E-9B4D-8E34-AD07BB2B851E}"/>
              </a:ext>
            </a:extLst>
          </p:cNvPr>
          <p:cNvSpPr/>
          <p:nvPr/>
        </p:nvSpPr>
        <p:spPr>
          <a:xfrm>
            <a:off x="2557335" y="1415773"/>
            <a:ext cx="680234" cy="311617"/>
          </a:xfrm>
          <a:prstGeom prst="flowChartAlternateProcess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Zero pad</a:t>
            </a:r>
          </a:p>
        </p:txBody>
      </p:sp>
      <p:sp>
        <p:nvSpPr>
          <p:cNvPr id="537" name="Down Arrow 536">
            <a:extLst>
              <a:ext uri="{FF2B5EF4-FFF2-40B4-BE49-F238E27FC236}">
                <a16:creationId xmlns:a16="http://schemas.microsoft.com/office/drawing/2014/main" id="{9FA9E88E-6C27-9C4F-89B6-0EE9D745F1D4}"/>
              </a:ext>
            </a:extLst>
          </p:cNvPr>
          <p:cNvSpPr/>
          <p:nvPr/>
        </p:nvSpPr>
        <p:spPr>
          <a:xfrm>
            <a:off x="2771852" y="1192982"/>
            <a:ext cx="255600" cy="22279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8" name="Down Arrow 537">
            <a:extLst>
              <a:ext uri="{FF2B5EF4-FFF2-40B4-BE49-F238E27FC236}">
                <a16:creationId xmlns:a16="http://schemas.microsoft.com/office/drawing/2014/main" id="{7B7E6178-64B3-2642-BAA3-CD9BF01FCD09}"/>
              </a:ext>
            </a:extLst>
          </p:cNvPr>
          <p:cNvSpPr/>
          <p:nvPr/>
        </p:nvSpPr>
        <p:spPr>
          <a:xfrm>
            <a:off x="2750644" y="1745814"/>
            <a:ext cx="255600" cy="36995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9" name="Rounded Rectangle 538">
            <a:extLst>
              <a:ext uri="{FF2B5EF4-FFF2-40B4-BE49-F238E27FC236}">
                <a16:creationId xmlns:a16="http://schemas.microsoft.com/office/drawing/2014/main" id="{91F25A55-CA85-1044-BB72-DBE7980EA698}"/>
              </a:ext>
            </a:extLst>
          </p:cNvPr>
          <p:cNvSpPr/>
          <p:nvPr/>
        </p:nvSpPr>
        <p:spPr>
          <a:xfrm>
            <a:off x="2336945" y="2104749"/>
            <a:ext cx="1082997" cy="771242"/>
          </a:xfrm>
          <a:prstGeom prst="roundRect">
            <a:avLst/>
          </a:prstGeom>
          <a:ln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dirty="0"/>
              <a:t> Context Window Attention</a:t>
            </a:r>
          </a:p>
        </p:txBody>
      </p:sp>
      <p:sp>
        <p:nvSpPr>
          <p:cNvPr id="547" name="TextBox 546">
            <a:extLst>
              <a:ext uri="{FF2B5EF4-FFF2-40B4-BE49-F238E27FC236}">
                <a16:creationId xmlns:a16="http://schemas.microsoft.com/office/drawing/2014/main" id="{B0E4FF77-D9C4-F84E-ACF4-348702202996}"/>
              </a:ext>
            </a:extLst>
          </p:cNvPr>
          <p:cNvSpPr txBox="1"/>
          <p:nvPr/>
        </p:nvSpPr>
        <p:spPr>
          <a:xfrm>
            <a:off x="2316389" y="507330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sp>
        <p:nvSpPr>
          <p:cNvPr id="548" name="Down Arrow 547">
            <a:extLst>
              <a:ext uri="{FF2B5EF4-FFF2-40B4-BE49-F238E27FC236}">
                <a16:creationId xmlns:a16="http://schemas.microsoft.com/office/drawing/2014/main" id="{7659354C-5908-9740-A252-498D641ABC17}"/>
              </a:ext>
            </a:extLst>
          </p:cNvPr>
          <p:cNvSpPr/>
          <p:nvPr/>
        </p:nvSpPr>
        <p:spPr>
          <a:xfrm>
            <a:off x="8262321" y="1181310"/>
            <a:ext cx="255600" cy="210450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0" name="Cube 549">
            <a:extLst>
              <a:ext uri="{FF2B5EF4-FFF2-40B4-BE49-F238E27FC236}">
                <a16:creationId xmlns:a16="http://schemas.microsoft.com/office/drawing/2014/main" id="{8BD37EDB-A87C-1E41-9E18-EF5534DC8C8F}"/>
              </a:ext>
            </a:extLst>
          </p:cNvPr>
          <p:cNvSpPr/>
          <p:nvPr/>
        </p:nvSpPr>
        <p:spPr>
          <a:xfrm>
            <a:off x="7757330" y="2082186"/>
            <a:ext cx="864000" cy="864000"/>
          </a:xfrm>
          <a:prstGeom prst="cub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Decoder features</a:t>
            </a:r>
          </a:p>
        </p:txBody>
      </p:sp>
      <p:cxnSp>
        <p:nvCxnSpPr>
          <p:cNvPr id="554" name="Curved Connector 553">
            <a:extLst>
              <a:ext uri="{FF2B5EF4-FFF2-40B4-BE49-F238E27FC236}">
                <a16:creationId xmlns:a16="http://schemas.microsoft.com/office/drawing/2014/main" id="{B03A941F-5414-BE4D-BB3A-62276D683B5E}"/>
              </a:ext>
            </a:extLst>
          </p:cNvPr>
          <p:cNvCxnSpPr>
            <a:cxnSpLocks/>
            <a:stCxn id="550" idx="3"/>
            <a:endCxn id="369" idx="2"/>
          </p:cNvCxnSpPr>
          <p:nvPr/>
        </p:nvCxnSpPr>
        <p:spPr>
          <a:xfrm rot="5400000" flipH="1">
            <a:off x="6426260" y="1291116"/>
            <a:ext cx="66948" cy="3243193"/>
          </a:xfrm>
          <a:prstGeom prst="curvedConnector3">
            <a:avLst>
              <a:gd name="adj1" fmla="val -95609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7" name="Curved Connector 556">
            <a:extLst>
              <a:ext uri="{FF2B5EF4-FFF2-40B4-BE49-F238E27FC236}">
                <a16:creationId xmlns:a16="http://schemas.microsoft.com/office/drawing/2014/main" id="{AF4D9E49-CF3A-7040-BB0C-D9EE54C79881}"/>
              </a:ext>
            </a:extLst>
          </p:cNvPr>
          <p:cNvCxnSpPr>
            <a:cxnSpLocks/>
          </p:cNvCxnSpPr>
          <p:nvPr/>
        </p:nvCxnSpPr>
        <p:spPr>
          <a:xfrm rot="10800000">
            <a:off x="7083553" y="2705556"/>
            <a:ext cx="664791" cy="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5" name="Straight Arrow Connector 564">
            <a:extLst>
              <a:ext uri="{FF2B5EF4-FFF2-40B4-BE49-F238E27FC236}">
                <a16:creationId xmlns:a16="http://schemas.microsoft.com/office/drawing/2014/main" id="{CD427732-D99D-CE4F-B258-7CC982534926}"/>
              </a:ext>
            </a:extLst>
          </p:cNvPr>
          <p:cNvCxnSpPr>
            <a:cxnSpLocks/>
          </p:cNvCxnSpPr>
          <p:nvPr/>
        </p:nvCxnSpPr>
        <p:spPr>
          <a:xfrm>
            <a:off x="8688873" y="2107766"/>
            <a:ext cx="0" cy="5531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6" name="TextBox 565">
            <a:extLst>
              <a:ext uri="{FF2B5EF4-FFF2-40B4-BE49-F238E27FC236}">
                <a16:creationId xmlns:a16="http://schemas.microsoft.com/office/drawing/2014/main" id="{161C7969-3229-0D49-87B0-A4D85DDBE29D}"/>
              </a:ext>
            </a:extLst>
          </p:cNvPr>
          <p:cNvSpPr txBox="1"/>
          <p:nvPr/>
        </p:nvSpPr>
        <p:spPr>
          <a:xfrm>
            <a:off x="8636271" y="2255510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cxnSp>
        <p:nvCxnSpPr>
          <p:cNvPr id="567" name="Straight Arrow Connector 566">
            <a:extLst>
              <a:ext uri="{FF2B5EF4-FFF2-40B4-BE49-F238E27FC236}">
                <a16:creationId xmlns:a16="http://schemas.microsoft.com/office/drawing/2014/main" id="{0394C94C-5E60-0246-813E-F294B89DD77C}"/>
              </a:ext>
            </a:extLst>
          </p:cNvPr>
          <p:cNvCxnSpPr>
            <a:cxnSpLocks/>
          </p:cNvCxnSpPr>
          <p:nvPr/>
        </p:nvCxnSpPr>
        <p:spPr>
          <a:xfrm>
            <a:off x="7936831" y="2050360"/>
            <a:ext cx="50715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8" name="TextBox 567">
            <a:extLst>
              <a:ext uri="{FF2B5EF4-FFF2-40B4-BE49-F238E27FC236}">
                <a16:creationId xmlns:a16="http://schemas.microsoft.com/office/drawing/2014/main" id="{9F3F269F-7304-9948-93D0-FD9691FF43C3}"/>
              </a:ext>
            </a:extLst>
          </p:cNvPr>
          <p:cNvSpPr txBox="1"/>
          <p:nvPr/>
        </p:nvSpPr>
        <p:spPr>
          <a:xfrm>
            <a:off x="7963086" y="1869945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sp>
        <p:nvSpPr>
          <p:cNvPr id="524" name="Rectangle 523">
            <a:extLst>
              <a:ext uri="{FF2B5EF4-FFF2-40B4-BE49-F238E27FC236}">
                <a16:creationId xmlns:a16="http://schemas.microsoft.com/office/drawing/2014/main" id="{60AE412F-D9C5-F943-ABDA-F79440C95410}"/>
              </a:ext>
            </a:extLst>
          </p:cNvPr>
          <p:cNvSpPr/>
          <p:nvPr/>
        </p:nvSpPr>
        <p:spPr>
          <a:xfrm>
            <a:off x="6473814" y="3072894"/>
            <a:ext cx="106820" cy="746439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2" name="Down Arrow 571">
            <a:extLst>
              <a:ext uri="{FF2B5EF4-FFF2-40B4-BE49-F238E27FC236}">
                <a16:creationId xmlns:a16="http://schemas.microsoft.com/office/drawing/2014/main" id="{C1EA156F-3202-DB4F-8666-44B89ED7EE88}"/>
              </a:ext>
            </a:extLst>
          </p:cNvPr>
          <p:cNvSpPr/>
          <p:nvPr/>
        </p:nvSpPr>
        <p:spPr>
          <a:xfrm rot="5400000">
            <a:off x="6088120" y="3375777"/>
            <a:ext cx="203714" cy="79062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64AA538D-87AE-E045-8531-533D21F23053}"/>
              </a:ext>
            </a:extLst>
          </p:cNvPr>
          <p:cNvSpPr txBox="1"/>
          <p:nvPr/>
        </p:nvSpPr>
        <p:spPr>
          <a:xfrm>
            <a:off x="6488244" y="3658662"/>
            <a:ext cx="76446" cy="11242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574" name="Alternative Process 573">
            <a:extLst>
              <a:ext uri="{FF2B5EF4-FFF2-40B4-BE49-F238E27FC236}">
                <a16:creationId xmlns:a16="http://schemas.microsoft.com/office/drawing/2014/main" id="{43978401-A1C1-4941-9980-7AB4E2C7F4A3}"/>
              </a:ext>
            </a:extLst>
          </p:cNvPr>
          <p:cNvSpPr/>
          <p:nvPr/>
        </p:nvSpPr>
        <p:spPr>
          <a:xfrm>
            <a:off x="4159665" y="5414232"/>
            <a:ext cx="838238" cy="259737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1 x 1 CONV</a:t>
            </a:r>
          </a:p>
        </p:txBody>
      </p:sp>
      <p:sp>
        <p:nvSpPr>
          <p:cNvPr id="575" name="Down Arrow 574">
            <a:extLst>
              <a:ext uri="{FF2B5EF4-FFF2-40B4-BE49-F238E27FC236}">
                <a16:creationId xmlns:a16="http://schemas.microsoft.com/office/drawing/2014/main" id="{9B987C1F-243A-F44C-B674-137186858703}"/>
              </a:ext>
            </a:extLst>
          </p:cNvPr>
          <p:cNvSpPr/>
          <p:nvPr/>
        </p:nvSpPr>
        <p:spPr>
          <a:xfrm>
            <a:off x="4471082" y="5273772"/>
            <a:ext cx="255600" cy="15460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6" name="Straight Arrow Connector 575">
            <a:extLst>
              <a:ext uri="{FF2B5EF4-FFF2-40B4-BE49-F238E27FC236}">
                <a16:creationId xmlns:a16="http://schemas.microsoft.com/office/drawing/2014/main" id="{37B83BF8-9B68-3641-ABD2-3AF34F638E65}"/>
              </a:ext>
            </a:extLst>
          </p:cNvPr>
          <p:cNvCxnSpPr>
            <a:cxnSpLocks/>
          </p:cNvCxnSpPr>
          <p:nvPr/>
        </p:nvCxnSpPr>
        <p:spPr>
          <a:xfrm flipV="1">
            <a:off x="5221124" y="4276470"/>
            <a:ext cx="572150" cy="61429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7" name="TextBox 576">
            <a:extLst>
              <a:ext uri="{FF2B5EF4-FFF2-40B4-BE49-F238E27FC236}">
                <a16:creationId xmlns:a16="http://schemas.microsoft.com/office/drawing/2014/main" id="{CC4C5599-D3C6-1844-9EFE-D636E6EB8149}"/>
              </a:ext>
            </a:extLst>
          </p:cNvPr>
          <p:cNvSpPr txBox="1"/>
          <p:nvPr/>
        </p:nvSpPr>
        <p:spPr>
          <a:xfrm rot="18701092">
            <a:off x="5348250" y="4518578"/>
            <a:ext cx="4860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1200"/>
              </a:lnSpc>
            </a:pPr>
            <a:r>
              <a:rPr lang="en-US" sz="1000" dirty="0"/>
              <a:t>4 </a:t>
            </a:r>
            <a:r>
              <a:rPr lang="en-US" sz="1000" i="1" dirty="0"/>
              <a:t>x</a:t>
            </a:r>
            <a:r>
              <a:rPr lang="en-US" sz="1000" dirty="0"/>
              <a:t> </a:t>
            </a:r>
            <a:r>
              <a:rPr lang="en-US" sz="1100" dirty="0">
                <a:solidFill>
                  <a:prstClr val="black"/>
                </a:solidFill>
              </a:rPr>
              <a:t>C</a:t>
            </a:r>
            <a:r>
              <a:rPr lang="en-US" sz="1100" baseline="-25000" dirty="0">
                <a:solidFill>
                  <a:prstClr val="black"/>
                </a:solidFill>
              </a:rPr>
              <a:t>E</a:t>
            </a:r>
          </a:p>
        </p:txBody>
      </p:sp>
      <p:cxnSp>
        <p:nvCxnSpPr>
          <p:cNvPr id="581" name="Straight Arrow Connector 580">
            <a:extLst>
              <a:ext uri="{FF2B5EF4-FFF2-40B4-BE49-F238E27FC236}">
                <a16:creationId xmlns:a16="http://schemas.microsoft.com/office/drawing/2014/main" id="{E06BFECE-CF32-1E40-BD43-03DA6FC77A17}"/>
              </a:ext>
            </a:extLst>
          </p:cNvPr>
          <p:cNvCxnSpPr>
            <a:cxnSpLocks/>
          </p:cNvCxnSpPr>
          <p:nvPr/>
        </p:nvCxnSpPr>
        <p:spPr>
          <a:xfrm>
            <a:off x="4159665" y="4457291"/>
            <a:ext cx="0" cy="5531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2" name="TextBox 581">
            <a:extLst>
              <a:ext uri="{FF2B5EF4-FFF2-40B4-BE49-F238E27FC236}">
                <a16:creationId xmlns:a16="http://schemas.microsoft.com/office/drawing/2014/main" id="{D52947B9-8B0E-6645-8FA8-3CBC66AB82B0}"/>
              </a:ext>
            </a:extLst>
          </p:cNvPr>
          <p:cNvSpPr txBox="1"/>
          <p:nvPr/>
        </p:nvSpPr>
        <p:spPr>
          <a:xfrm>
            <a:off x="3915722" y="4615847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cxnSp>
        <p:nvCxnSpPr>
          <p:cNvPr id="583" name="Straight Arrow Connector 582">
            <a:extLst>
              <a:ext uri="{FF2B5EF4-FFF2-40B4-BE49-F238E27FC236}">
                <a16:creationId xmlns:a16="http://schemas.microsoft.com/office/drawing/2014/main" id="{3873DE92-66D5-A042-927D-C14AD2AF42F7}"/>
              </a:ext>
            </a:extLst>
          </p:cNvPr>
          <p:cNvCxnSpPr>
            <a:cxnSpLocks/>
          </p:cNvCxnSpPr>
          <p:nvPr/>
        </p:nvCxnSpPr>
        <p:spPr>
          <a:xfrm>
            <a:off x="4237573" y="5136984"/>
            <a:ext cx="70082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4" name="TextBox 583">
            <a:extLst>
              <a:ext uri="{FF2B5EF4-FFF2-40B4-BE49-F238E27FC236}">
                <a16:creationId xmlns:a16="http://schemas.microsoft.com/office/drawing/2014/main" id="{07C2D8D2-496C-6B46-919B-558C1BF58768}"/>
              </a:ext>
            </a:extLst>
          </p:cNvPr>
          <p:cNvSpPr txBox="1"/>
          <p:nvPr/>
        </p:nvSpPr>
        <p:spPr>
          <a:xfrm>
            <a:off x="4456788" y="5100518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sp>
        <p:nvSpPr>
          <p:cNvPr id="587" name="Down Arrow 586">
            <a:extLst>
              <a:ext uri="{FF2B5EF4-FFF2-40B4-BE49-F238E27FC236}">
                <a16:creationId xmlns:a16="http://schemas.microsoft.com/office/drawing/2014/main" id="{F6CF7DBD-5177-064E-A508-40DDF468E7B3}"/>
              </a:ext>
            </a:extLst>
          </p:cNvPr>
          <p:cNvSpPr/>
          <p:nvPr/>
        </p:nvSpPr>
        <p:spPr>
          <a:xfrm>
            <a:off x="4469576" y="5675905"/>
            <a:ext cx="255600" cy="159110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8" name="Cube 587">
            <a:extLst>
              <a:ext uri="{FF2B5EF4-FFF2-40B4-BE49-F238E27FC236}">
                <a16:creationId xmlns:a16="http://schemas.microsoft.com/office/drawing/2014/main" id="{D7F6F6DB-228E-3B4C-8EC7-2E32E7ED161B}"/>
              </a:ext>
            </a:extLst>
          </p:cNvPr>
          <p:cNvSpPr/>
          <p:nvPr/>
        </p:nvSpPr>
        <p:spPr>
          <a:xfrm>
            <a:off x="4177097" y="5822185"/>
            <a:ext cx="878400" cy="878400"/>
          </a:xfrm>
          <a:prstGeom prst="cub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Region Decoded features</a:t>
            </a:r>
            <a:endParaRPr lang="en-US" sz="900" baseline="-25000" dirty="0"/>
          </a:p>
        </p:txBody>
      </p:sp>
      <p:cxnSp>
        <p:nvCxnSpPr>
          <p:cNvPr id="589" name="Straight Arrow Connector 588">
            <a:extLst>
              <a:ext uri="{FF2B5EF4-FFF2-40B4-BE49-F238E27FC236}">
                <a16:creationId xmlns:a16="http://schemas.microsoft.com/office/drawing/2014/main" id="{CC3E0FA8-0A59-AD43-8730-1EBEE935AAF8}"/>
              </a:ext>
            </a:extLst>
          </p:cNvPr>
          <p:cNvCxnSpPr>
            <a:cxnSpLocks/>
          </p:cNvCxnSpPr>
          <p:nvPr/>
        </p:nvCxnSpPr>
        <p:spPr>
          <a:xfrm flipV="1">
            <a:off x="4842922" y="6460137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0" name="Straight Arrow Connector 589">
            <a:extLst>
              <a:ext uri="{FF2B5EF4-FFF2-40B4-BE49-F238E27FC236}">
                <a16:creationId xmlns:a16="http://schemas.microsoft.com/office/drawing/2014/main" id="{AFEFA88E-4CF1-EF4E-AEE0-0170E3950AB4}"/>
              </a:ext>
            </a:extLst>
          </p:cNvPr>
          <p:cNvCxnSpPr>
            <a:cxnSpLocks/>
          </p:cNvCxnSpPr>
          <p:nvPr/>
        </p:nvCxnSpPr>
        <p:spPr>
          <a:xfrm>
            <a:off x="4214247" y="6761651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2" name="TextBox 591">
            <a:extLst>
              <a:ext uri="{FF2B5EF4-FFF2-40B4-BE49-F238E27FC236}">
                <a16:creationId xmlns:a16="http://schemas.microsoft.com/office/drawing/2014/main" id="{45845B95-A802-0241-97B6-09FD6A441439}"/>
              </a:ext>
            </a:extLst>
          </p:cNvPr>
          <p:cNvSpPr txBox="1"/>
          <p:nvPr/>
        </p:nvSpPr>
        <p:spPr>
          <a:xfrm rot="18835145">
            <a:off x="4984877" y="6482895"/>
            <a:ext cx="2952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sp>
        <p:nvSpPr>
          <p:cNvPr id="593" name="TextBox 592">
            <a:extLst>
              <a:ext uri="{FF2B5EF4-FFF2-40B4-BE49-F238E27FC236}">
                <a16:creationId xmlns:a16="http://schemas.microsoft.com/office/drawing/2014/main" id="{81D9D034-730A-4442-8A17-89EB29E0EFB3}"/>
              </a:ext>
            </a:extLst>
          </p:cNvPr>
          <p:cNvSpPr txBox="1"/>
          <p:nvPr/>
        </p:nvSpPr>
        <p:spPr>
          <a:xfrm>
            <a:off x="4355276" y="6700585"/>
            <a:ext cx="2093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48C076CE-0B89-6642-BCE1-6776286EDD0D}"/>
              </a:ext>
            </a:extLst>
          </p:cNvPr>
          <p:cNvCxnSpPr>
            <a:cxnSpLocks/>
          </p:cNvCxnSpPr>
          <p:nvPr/>
        </p:nvCxnSpPr>
        <p:spPr>
          <a:xfrm>
            <a:off x="4100792" y="6047981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3649EA01-64BD-2549-82E7-FEAD840ACF0E}"/>
              </a:ext>
            </a:extLst>
          </p:cNvPr>
          <p:cNvSpPr txBox="1"/>
          <p:nvPr/>
        </p:nvSpPr>
        <p:spPr>
          <a:xfrm>
            <a:off x="3902863" y="6223793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918074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Rectangle 530">
            <a:extLst>
              <a:ext uri="{FF2B5EF4-FFF2-40B4-BE49-F238E27FC236}">
                <a16:creationId xmlns:a16="http://schemas.microsoft.com/office/drawing/2014/main" id="{0C598A08-DD72-1247-9853-CA249CCB5A81}"/>
              </a:ext>
            </a:extLst>
          </p:cNvPr>
          <p:cNvSpPr/>
          <p:nvPr/>
        </p:nvSpPr>
        <p:spPr>
          <a:xfrm rot="10800000">
            <a:off x="1906056" y="1341093"/>
            <a:ext cx="114979" cy="871973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Rounded Rectangle 421">
            <a:extLst>
              <a:ext uri="{FF2B5EF4-FFF2-40B4-BE49-F238E27FC236}">
                <a16:creationId xmlns:a16="http://schemas.microsoft.com/office/drawing/2014/main" id="{9167505C-9872-3343-9E88-58110D9003BE}"/>
              </a:ext>
            </a:extLst>
          </p:cNvPr>
          <p:cNvSpPr/>
          <p:nvPr/>
        </p:nvSpPr>
        <p:spPr>
          <a:xfrm>
            <a:off x="2937283" y="2238550"/>
            <a:ext cx="6172968" cy="2589729"/>
          </a:xfrm>
          <a:prstGeom prst="roundRect">
            <a:avLst/>
          </a:prstGeom>
          <a:ln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18" name="Cube 117">
            <a:extLst>
              <a:ext uri="{FF2B5EF4-FFF2-40B4-BE49-F238E27FC236}">
                <a16:creationId xmlns:a16="http://schemas.microsoft.com/office/drawing/2014/main" id="{A1EA31EB-0A46-AD48-80E2-2B6B10110345}"/>
              </a:ext>
            </a:extLst>
          </p:cNvPr>
          <p:cNvSpPr/>
          <p:nvPr/>
        </p:nvSpPr>
        <p:spPr>
          <a:xfrm>
            <a:off x="1432608" y="3641190"/>
            <a:ext cx="925200" cy="867600"/>
          </a:xfrm>
          <a:prstGeom prst="cube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Decoder feature map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046F1F2B-E219-7F45-9B77-782866E832B3}"/>
              </a:ext>
            </a:extLst>
          </p:cNvPr>
          <p:cNvSpPr/>
          <p:nvPr/>
        </p:nvSpPr>
        <p:spPr>
          <a:xfrm>
            <a:off x="1433689" y="3870359"/>
            <a:ext cx="98405" cy="9868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1D7CA27A-F645-9649-8933-2BB7EA9332AB}"/>
              </a:ext>
            </a:extLst>
          </p:cNvPr>
          <p:cNvCxnSpPr>
            <a:cxnSpLocks/>
          </p:cNvCxnSpPr>
          <p:nvPr/>
        </p:nvCxnSpPr>
        <p:spPr>
          <a:xfrm flipV="1">
            <a:off x="2190440" y="4275837"/>
            <a:ext cx="252093" cy="27929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7F4980F3-57E8-E346-A404-A1DB36E0E1E9}"/>
              </a:ext>
            </a:extLst>
          </p:cNvPr>
          <p:cNvSpPr txBox="1"/>
          <p:nvPr/>
        </p:nvSpPr>
        <p:spPr>
          <a:xfrm rot="18609791">
            <a:off x="2265690" y="4321990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</a:t>
            </a:r>
            <a:r>
              <a:rPr lang="en-US" sz="1000" baseline="-25000" dirty="0"/>
              <a:t>E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9518B27A-9AE6-B540-BA53-CFA46803298B}"/>
              </a:ext>
            </a:extLst>
          </p:cNvPr>
          <p:cNvCxnSpPr>
            <a:cxnSpLocks/>
          </p:cNvCxnSpPr>
          <p:nvPr/>
        </p:nvCxnSpPr>
        <p:spPr>
          <a:xfrm>
            <a:off x="1347882" y="3969039"/>
            <a:ext cx="0" cy="5531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360F7C1D-8BBA-8948-A560-43F6983C5C35}"/>
              </a:ext>
            </a:extLst>
          </p:cNvPr>
          <p:cNvSpPr txBox="1"/>
          <p:nvPr/>
        </p:nvSpPr>
        <p:spPr>
          <a:xfrm>
            <a:off x="1103939" y="4127595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5DF0052D-1F15-E34C-A814-02702E77C505}"/>
              </a:ext>
            </a:extLst>
          </p:cNvPr>
          <p:cNvCxnSpPr>
            <a:cxnSpLocks/>
          </p:cNvCxnSpPr>
          <p:nvPr/>
        </p:nvCxnSpPr>
        <p:spPr>
          <a:xfrm>
            <a:off x="1527849" y="4577351"/>
            <a:ext cx="50715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1B6674F0-240C-1446-9507-3B65C30F5CA5}"/>
              </a:ext>
            </a:extLst>
          </p:cNvPr>
          <p:cNvSpPr txBox="1"/>
          <p:nvPr/>
        </p:nvSpPr>
        <p:spPr>
          <a:xfrm>
            <a:off x="1618779" y="4540885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E4BEB901-CBA0-D947-B640-51140CE4D374}"/>
              </a:ext>
            </a:extLst>
          </p:cNvPr>
          <p:cNvCxnSpPr>
            <a:cxnSpLocks/>
            <a:stCxn id="405" idx="1"/>
            <a:endCxn id="119" idx="0"/>
          </p:cNvCxnSpPr>
          <p:nvPr/>
        </p:nvCxnSpPr>
        <p:spPr>
          <a:xfrm flipH="1" flipV="1">
            <a:off x="1482892" y="3870359"/>
            <a:ext cx="2946195" cy="57306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1" name="Cube 130">
            <a:extLst>
              <a:ext uri="{FF2B5EF4-FFF2-40B4-BE49-F238E27FC236}">
                <a16:creationId xmlns:a16="http://schemas.microsoft.com/office/drawing/2014/main" id="{0A500813-A410-B84A-AEF6-E40522D9FCED}"/>
              </a:ext>
            </a:extLst>
          </p:cNvPr>
          <p:cNvSpPr/>
          <p:nvPr/>
        </p:nvSpPr>
        <p:spPr>
          <a:xfrm>
            <a:off x="10397042" y="3228034"/>
            <a:ext cx="878400" cy="878400"/>
          </a:xfrm>
          <a:prstGeom prst="cub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Attended Context</a:t>
            </a:r>
            <a:endParaRPr lang="en-US" sz="900" baseline="-25000" dirty="0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E6F1C1B9-4EFC-1840-862C-5E80F4D16C73}"/>
              </a:ext>
            </a:extLst>
          </p:cNvPr>
          <p:cNvCxnSpPr>
            <a:cxnSpLocks/>
          </p:cNvCxnSpPr>
          <p:nvPr/>
        </p:nvCxnSpPr>
        <p:spPr>
          <a:xfrm flipV="1">
            <a:off x="11062867" y="3865986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3F6826FF-9240-F041-95EB-920FFEE4DE63}"/>
              </a:ext>
            </a:extLst>
          </p:cNvPr>
          <p:cNvCxnSpPr>
            <a:cxnSpLocks/>
          </p:cNvCxnSpPr>
          <p:nvPr/>
        </p:nvCxnSpPr>
        <p:spPr>
          <a:xfrm>
            <a:off x="10434192" y="4167500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FBD184EF-5520-DB48-81AE-8B1AB69F623B}"/>
              </a:ext>
            </a:extLst>
          </p:cNvPr>
          <p:cNvCxnSpPr>
            <a:cxnSpLocks/>
          </p:cNvCxnSpPr>
          <p:nvPr/>
        </p:nvCxnSpPr>
        <p:spPr>
          <a:xfrm>
            <a:off x="10342880" y="3426149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30DA8499-0B6F-6C4D-BA2F-D408D84126F9}"/>
              </a:ext>
            </a:extLst>
          </p:cNvPr>
          <p:cNvSpPr txBox="1"/>
          <p:nvPr/>
        </p:nvSpPr>
        <p:spPr>
          <a:xfrm rot="18835145">
            <a:off x="11169760" y="3918088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1000" dirty="0"/>
              <a:t>C</a:t>
            </a:r>
            <a:r>
              <a:rPr lang="en-US" sz="1000" baseline="-25000" dirty="0"/>
              <a:t>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8EA1645-047E-E245-A356-B7AF6218BC00}"/>
              </a:ext>
            </a:extLst>
          </p:cNvPr>
          <p:cNvSpPr txBox="1"/>
          <p:nvPr/>
        </p:nvSpPr>
        <p:spPr>
          <a:xfrm>
            <a:off x="10584825" y="4168575"/>
            <a:ext cx="2093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sp>
        <p:nvSpPr>
          <p:cNvPr id="214" name="Cube 213">
            <a:extLst>
              <a:ext uri="{FF2B5EF4-FFF2-40B4-BE49-F238E27FC236}">
                <a16:creationId xmlns:a16="http://schemas.microsoft.com/office/drawing/2014/main" id="{1C6C2AF9-C4A5-FE45-BBFC-62C2307DAC3D}"/>
              </a:ext>
            </a:extLst>
          </p:cNvPr>
          <p:cNvSpPr/>
          <p:nvPr/>
        </p:nvSpPr>
        <p:spPr>
          <a:xfrm>
            <a:off x="1486342" y="2273619"/>
            <a:ext cx="878400" cy="878400"/>
          </a:xfrm>
          <a:prstGeom prst="cub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Context</a:t>
            </a:r>
            <a:endParaRPr lang="en-US" sz="1000" baseline="-25000" dirty="0">
              <a:solidFill>
                <a:schemeClr val="tx1"/>
              </a:solidFill>
            </a:endParaRPr>
          </a:p>
        </p:txBody>
      </p: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8AE27D65-C2B8-9744-AE5B-57A4713CFC26}"/>
              </a:ext>
            </a:extLst>
          </p:cNvPr>
          <p:cNvCxnSpPr>
            <a:cxnSpLocks/>
          </p:cNvCxnSpPr>
          <p:nvPr/>
        </p:nvCxnSpPr>
        <p:spPr>
          <a:xfrm flipV="1">
            <a:off x="2119064" y="2983599"/>
            <a:ext cx="287108" cy="30151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17231FD2-2E80-E24F-9B52-5DC3C091F580}"/>
              </a:ext>
            </a:extLst>
          </p:cNvPr>
          <p:cNvCxnSpPr>
            <a:cxnSpLocks/>
          </p:cNvCxnSpPr>
          <p:nvPr/>
        </p:nvCxnSpPr>
        <p:spPr>
          <a:xfrm>
            <a:off x="1494779" y="3213085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7" name="TextBox 216">
            <a:extLst>
              <a:ext uri="{FF2B5EF4-FFF2-40B4-BE49-F238E27FC236}">
                <a16:creationId xmlns:a16="http://schemas.microsoft.com/office/drawing/2014/main" id="{D0FA84C7-08A2-5C4C-9184-E8B8D23AD0C7}"/>
              </a:ext>
            </a:extLst>
          </p:cNvPr>
          <p:cNvSpPr txBox="1"/>
          <p:nvPr/>
        </p:nvSpPr>
        <p:spPr>
          <a:xfrm>
            <a:off x="1618362" y="3215377"/>
            <a:ext cx="4026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W+2</a:t>
            </a:r>
          </a:p>
        </p:txBody>
      </p: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27493AA-C8C6-5341-9B77-87E38741055B}"/>
              </a:ext>
            </a:extLst>
          </p:cNvPr>
          <p:cNvCxnSpPr>
            <a:cxnSpLocks/>
          </p:cNvCxnSpPr>
          <p:nvPr/>
        </p:nvCxnSpPr>
        <p:spPr>
          <a:xfrm>
            <a:off x="1374738" y="2503408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34F4661E-F5BD-6645-A77C-C5F4D1F90A08}"/>
              </a:ext>
            </a:extLst>
          </p:cNvPr>
          <p:cNvSpPr txBox="1"/>
          <p:nvPr/>
        </p:nvSpPr>
        <p:spPr>
          <a:xfrm>
            <a:off x="1065044" y="2698204"/>
            <a:ext cx="37221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H+2</a:t>
            </a: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353ECF5E-F028-FC4E-A589-DDDAA4391649}"/>
              </a:ext>
            </a:extLst>
          </p:cNvPr>
          <p:cNvSpPr/>
          <p:nvPr/>
        </p:nvSpPr>
        <p:spPr>
          <a:xfrm>
            <a:off x="1487700" y="249174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6FB1EF21-22F7-3F4B-A956-AFA60451C48E}"/>
              </a:ext>
            </a:extLst>
          </p:cNvPr>
          <p:cNvSpPr/>
          <p:nvPr/>
        </p:nvSpPr>
        <p:spPr>
          <a:xfrm>
            <a:off x="1586105" y="249174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84A12D9E-70E0-214A-ACD4-EB0A02CBE490}"/>
              </a:ext>
            </a:extLst>
          </p:cNvPr>
          <p:cNvSpPr/>
          <p:nvPr/>
        </p:nvSpPr>
        <p:spPr>
          <a:xfrm>
            <a:off x="1684510" y="249174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B91A5C57-D745-9B45-AF3F-635342A0DF59}"/>
              </a:ext>
            </a:extLst>
          </p:cNvPr>
          <p:cNvSpPr/>
          <p:nvPr/>
        </p:nvSpPr>
        <p:spPr>
          <a:xfrm>
            <a:off x="1487699" y="259042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20FE1861-3A37-1F4F-8238-4D4F7557F018}"/>
              </a:ext>
            </a:extLst>
          </p:cNvPr>
          <p:cNvSpPr/>
          <p:nvPr/>
        </p:nvSpPr>
        <p:spPr>
          <a:xfrm>
            <a:off x="1586104" y="259042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FE60DCF7-AF44-354C-AC9D-4339EECEBCE5}"/>
              </a:ext>
            </a:extLst>
          </p:cNvPr>
          <p:cNvSpPr/>
          <p:nvPr/>
        </p:nvSpPr>
        <p:spPr>
          <a:xfrm>
            <a:off x="1684508" y="259042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91044618-9030-0E43-BACE-A9A591CAA7CD}"/>
              </a:ext>
            </a:extLst>
          </p:cNvPr>
          <p:cNvSpPr/>
          <p:nvPr/>
        </p:nvSpPr>
        <p:spPr>
          <a:xfrm>
            <a:off x="1487699" y="268910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429E971F-A744-5649-A46A-B8D855763F88}"/>
              </a:ext>
            </a:extLst>
          </p:cNvPr>
          <p:cNvSpPr/>
          <p:nvPr/>
        </p:nvSpPr>
        <p:spPr>
          <a:xfrm>
            <a:off x="1586104" y="268910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6AAAAFAE-A677-234D-AAE8-AD7D7BE75BAB}"/>
              </a:ext>
            </a:extLst>
          </p:cNvPr>
          <p:cNvSpPr/>
          <p:nvPr/>
        </p:nvSpPr>
        <p:spPr>
          <a:xfrm>
            <a:off x="1684508" y="268910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9847FD1-3B23-0844-9050-E35DC25BB614}"/>
              </a:ext>
            </a:extLst>
          </p:cNvPr>
          <p:cNvSpPr txBox="1"/>
          <p:nvPr/>
        </p:nvSpPr>
        <p:spPr>
          <a:xfrm rot="18835145">
            <a:off x="2164298" y="3063634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200"/>
              </a:lnSpc>
            </a:pPr>
            <a:r>
              <a:rPr lang="en-US" sz="1000" dirty="0"/>
              <a:t>C</a:t>
            </a:r>
            <a:r>
              <a:rPr lang="en-US" sz="1000" baseline="-25000" dirty="0"/>
              <a:t>E</a:t>
            </a:r>
          </a:p>
        </p:txBody>
      </p:sp>
      <p:sp>
        <p:nvSpPr>
          <p:cNvPr id="230" name="Down Arrow 229">
            <a:extLst>
              <a:ext uri="{FF2B5EF4-FFF2-40B4-BE49-F238E27FC236}">
                <a16:creationId xmlns:a16="http://schemas.microsoft.com/office/drawing/2014/main" id="{FB3187E8-9488-3D43-8147-9AA9BCDC73D8}"/>
              </a:ext>
            </a:extLst>
          </p:cNvPr>
          <p:cNvSpPr/>
          <p:nvPr/>
        </p:nvSpPr>
        <p:spPr>
          <a:xfrm>
            <a:off x="4788776" y="1948359"/>
            <a:ext cx="258155" cy="288768"/>
          </a:xfrm>
          <a:prstGeom prst="downArrow">
            <a:avLst>
              <a:gd name="adj1" fmla="val 50000"/>
              <a:gd name="adj2" fmla="val 49991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Cube 244">
            <a:extLst>
              <a:ext uri="{FF2B5EF4-FFF2-40B4-BE49-F238E27FC236}">
                <a16:creationId xmlns:a16="http://schemas.microsoft.com/office/drawing/2014/main" id="{F4B4F8C2-FF66-B846-A5E0-2E58473E3B28}"/>
              </a:ext>
            </a:extLst>
          </p:cNvPr>
          <p:cNvSpPr/>
          <p:nvPr/>
        </p:nvSpPr>
        <p:spPr>
          <a:xfrm>
            <a:off x="4574308" y="818558"/>
            <a:ext cx="878400" cy="878400"/>
          </a:xfrm>
          <a:prstGeom prst="cub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CA51473D-F221-B948-B3AA-31ED69F4C25B}"/>
              </a:ext>
            </a:extLst>
          </p:cNvPr>
          <p:cNvCxnSpPr>
            <a:cxnSpLocks/>
          </p:cNvCxnSpPr>
          <p:nvPr/>
        </p:nvCxnSpPr>
        <p:spPr>
          <a:xfrm flipV="1">
            <a:off x="5240133" y="1456510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39653B62-B696-5F4D-88C9-09E2C7571D25}"/>
              </a:ext>
            </a:extLst>
          </p:cNvPr>
          <p:cNvCxnSpPr>
            <a:cxnSpLocks/>
          </p:cNvCxnSpPr>
          <p:nvPr/>
        </p:nvCxnSpPr>
        <p:spPr>
          <a:xfrm>
            <a:off x="4582745" y="1758024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AEC5D986-25C6-E646-9612-D6DA15C890D3}"/>
              </a:ext>
            </a:extLst>
          </p:cNvPr>
          <p:cNvCxnSpPr>
            <a:cxnSpLocks/>
          </p:cNvCxnSpPr>
          <p:nvPr/>
        </p:nvCxnSpPr>
        <p:spPr>
          <a:xfrm>
            <a:off x="4487260" y="1048894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9" name="TextBox 248">
            <a:extLst>
              <a:ext uri="{FF2B5EF4-FFF2-40B4-BE49-F238E27FC236}">
                <a16:creationId xmlns:a16="http://schemas.microsoft.com/office/drawing/2014/main" id="{8FF084A4-2ADA-6944-BEC2-493C136CD439}"/>
              </a:ext>
            </a:extLst>
          </p:cNvPr>
          <p:cNvSpPr txBox="1"/>
          <p:nvPr/>
        </p:nvSpPr>
        <p:spPr>
          <a:xfrm>
            <a:off x="4199353" y="1341094"/>
            <a:ext cx="37221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H+2</a:t>
            </a:r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EE29EA93-A332-744B-A7F3-6B4AD7614A5C}"/>
              </a:ext>
            </a:extLst>
          </p:cNvPr>
          <p:cNvSpPr/>
          <p:nvPr/>
        </p:nvSpPr>
        <p:spPr>
          <a:xfrm>
            <a:off x="4575666" y="103668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0F8DAAE1-76A4-5D4F-9E56-95940596A1F3}"/>
              </a:ext>
            </a:extLst>
          </p:cNvPr>
          <p:cNvSpPr/>
          <p:nvPr/>
        </p:nvSpPr>
        <p:spPr>
          <a:xfrm>
            <a:off x="4674071" y="103668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A4BB84FD-2164-0B40-8136-02AB3C76FB33}"/>
              </a:ext>
            </a:extLst>
          </p:cNvPr>
          <p:cNvSpPr/>
          <p:nvPr/>
        </p:nvSpPr>
        <p:spPr>
          <a:xfrm>
            <a:off x="4772476" y="103668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>
            <a:extLst>
              <a:ext uri="{FF2B5EF4-FFF2-40B4-BE49-F238E27FC236}">
                <a16:creationId xmlns:a16="http://schemas.microsoft.com/office/drawing/2014/main" id="{5321D09E-E1F5-224F-9BF7-7B44D43CE780}"/>
              </a:ext>
            </a:extLst>
          </p:cNvPr>
          <p:cNvSpPr/>
          <p:nvPr/>
        </p:nvSpPr>
        <p:spPr>
          <a:xfrm>
            <a:off x="4575665" y="113536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F0B00373-6715-FA49-AF77-AE6A94AD86F6}"/>
              </a:ext>
            </a:extLst>
          </p:cNvPr>
          <p:cNvSpPr/>
          <p:nvPr/>
        </p:nvSpPr>
        <p:spPr>
          <a:xfrm>
            <a:off x="4674070" y="113536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925C1A2E-933C-FF4F-85AD-FA93C791B043}"/>
              </a:ext>
            </a:extLst>
          </p:cNvPr>
          <p:cNvSpPr/>
          <p:nvPr/>
        </p:nvSpPr>
        <p:spPr>
          <a:xfrm>
            <a:off x="4772474" y="113536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4F540013-9402-044B-BFA0-173912038627}"/>
              </a:ext>
            </a:extLst>
          </p:cNvPr>
          <p:cNvSpPr/>
          <p:nvPr/>
        </p:nvSpPr>
        <p:spPr>
          <a:xfrm>
            <a:off x="4575665" y="123404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D93F6DB8-A4A6-6949-B94F-B2FF13A28CCD}"/>
              </a:ext>
            </a:extLst>
          </p:cNvPr>
          <p:cNvSpPr/>
          <p:nvPr/>
        </p:nvSpPr>
        <p:spPr>
          <a:xfrm>
            <a:off x="4674070" y="123404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60A1301E-CE80-2A49-B9D7-5BC08A3FCFA2}"/>
              </a:ext>
            </a:extLst>
          </p:cNvPr>
          <p:cNvSpPr/>
          <p:nvPr/>
        </p:nvSpPr>
        <p:spPr>
          <a:xfrm>
            <a:off x="4772474" y="123404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Alternative Process 258">
            <a:extLst>
              <a:ext uri="{FF2B5EF4-FFF2-40B4-BE49-F238E27FC236}">
                <a16:creationId xmlns:a16="http://schemas.microsoft.com/office/drawing/2014/main" id="{140AEC7D-36AC-4A4B-ABEF-FAD5DB006627}"/>
              </a:ext>
            </a:extLst>
          </p:cNvPr>
          <p:cNvSpPr/>
          <p:nvPr/>
        </p:nvSpPr>
        <p:spPr>
          <a:xfrm>
            <a:off x="3186363" y="1117404"/>
            <a:ext cx="630771" cy="549684"/>
          </a:xfrm>
          <a:prstGeom prst="flowChartAlternateProcess">
            <a:avLst/>
          </a:prstGeom>
          <a:solidFill>
            <a:srgbClr val="F25164">
              <a:alpha val="50196"/>
            </a:srgb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1 x 1 </a:t>
            </a:r>
          </a:p>
          <a:p>
            <a:pPr algn="ctr">
              <a:lnSpc>
                <a:spcPts val="1200"/>
              </a:lnSpc>
            </a:pPr>
            <a:r>
              <a:rPr lang="en-US" sz="1000" b="1" dirty="0"/>
              <a:t>CONV</a:t>
            </a:r>
          </a:p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sp>
        <p:nvSpPr>
          <p:cNvPr id="261" name="Down Arrow 260">
            <a:extLst>
              <a:ext uri="{FF2B5EF4-FFF2-40B4-BE49-F238E27FC236}">
                <a16:creationId xmlns:a16="http://schemas.microsoft.com/office/drawing/2014/main" id="{9B7D2DD1-7840-AA4C-A5C6-4F5A71A4AB64}"/>
              </a:ext>
            </a:extLst>
          </p:cNvPr>
          <p:cNvSpPr/>
          <p:nvPr/>
        </p:nvSpPr>
        <p:spPr>
          <a:xfrm rot="16200000">
            <a:off x="3905192" y="1232460"/>
            <a:ext cx="258155" cy="372219"/>
          </a:xfrm>
          <a:prstGeom prst="downArrow">
            <a:avLst>
              <a:gd name="adj1" fmla="val 50000"/>
              <a:gd name="adj2" fmla="val 49991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7B60176E-F8F8-F54A-B41E-2769F972EA35}"/>
              </a:ext>
            </a:extLst>
          </p:cNvPr>
          <p:cNvSpPr/>
          <p:nvPr/>
        </p:nvSpPr>
        <p:spPr>
          <a:xfrm>
            <a:off x="3231176" y="2662786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2A4BE96F-E636-204C-A95A-CBB54B17F5E9}"/>
              </a:ext>
            </a:extLst>
          </p:cNvPr>
          <p:cNvSpPr/>
          <p:nvPr/>
        </p:nvSpPr>
        <p:spPr>
          <a:xfrm>
            <a:off x="3329581" y="2662786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FACF2855-520E-9740-AB39-262C19422972}"/>
              </a:ext>
            </a:extLst>
          </p:cNvPr>
          <p:cNvSpPr/>
          <p:nvPr/>
        </p:nvSpPr>
        <p:spPr>
          <a:xfrm>
            <a:off x="3231175" y="2761466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072CCACE-7AFB-4A43-A339-350C789508E9}"/>
              </a:ext>
            </a:extLst>
          </p:cNvPr>
          <p:cNvSpPr/>
          <p:nvPr/>
        </p:nvSpPr>
        <p:spPr>
          <a:xfrm>
            <a:off x="3329580" y="2761466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E82A4FD7-91E7-FB45-ACA0-275CD4AA52D5}"/>
              </a:ext>
            </a:extLst>
          </p:cNvPr>
          <p:cNvSpPr/>
          <p:nvPr/>
        </p:nvSpPr>
        <p:spPr>
          <a:xfrm>
            <a:off x="3231175" y="2860146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A8C06BEF-1A3E-4440-9208-E6535B23C956}"/>
              </a:ext>
            </a:extLst>
          </p:cNvPr>
          <p:cNvSpPr/>
          <p:nvPr/>
        </p:nvSpPr>
        <p:spPr>
          <a:xfrm>
            <a:off x="3329580" y="2860146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Cube 268">
            <a:extLst>
              <a:ext uri="{FF2B5EF4-FFF2-40B4-BE49-F238E27FC236}">
                <a16:creationId xmlns:a16="http://schemas.microsoft.com/office/drawing/2014/main" id="{9B8153EC-838D-4841-B1B2-9C72F19BD642}"/>
              </a:ext>
            </a:extLst>
          </p:cNvPr>
          <p:cNvSpPr/>
          <p:nvPr/>
        </p:nvSpPr>
        <p:spPr>
          <a:xfrm>
            <a:off x="3231175" y="2525126"/>
            <a:ext cx="432000" cy="432000"/>
          </a:xfrm>
          <a:prstGeom prst="cube">
            <a:avLst>
              <a:gd name="adj" fmla="val 76576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0" name="Cube 269">
            <a:extLst>
              <a:ext uri="{FF2B5EF4-FFF2-40B4-BE49-F238E27FC236}">
                <a16:creationId xmlns:a16="http://schemas.microsoft.com/office/drawing/2014/main" id="{2635C56D-AFBF-D640-AFDA-E9333ED3BF97}"/>
              </a:ext>
            </a:extLst>
          </p:cNvPr>
          <p:cNvSpPr/>
          <p:nvPr/>
        </p:nvSpPr>
        <p:spPr>
          <a:xfrm>
            <a:off x="3231174" y="2431887"/>
            <a:ext cx="432000" cy="432000"/>
          </a:xfrm>
          <a:prstGeom prst="cube">
            <a:avLst>
              <a:gd name="adj" fmla="val 76576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1" name="Cube 270">
            <a:extLst>
              <a:ext uri="{FF2B5EF4-FFF2-40B4-BE49-F238E27FC236}">
                <a16:creationId xmlns:a16="http://schemas.microsoft.com/office/drawing/2014/main" id="{365782D1-04B4-AA40-AA6C-626F9776D6AC}"/>
              </a:ext>
            </a:extLst>
          </p:cNvPr>
          <p:cNvSpPr/>
          <p:nvPr/>
        </p:nvSpPr>
        <p:spPr>
          <a:xfrm>
            <a:off x="3231173" y="2326667"/>
            <a:ext cx="432000" cy="432000"/>
          </a:xfrm>
          <a:prstGeom prst="cube">
            <a:avLst>
              <a:gd name="adj" fmla="val 76576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2" name="Cube 271">
            <a:extLst>
              <a:ext uri="{FF2B5EF4-FFF2-40B4-BE49-F238E27FC236}">
                <a16:creationId xmlns:a16="http://schemas.microsoft.com/office/drawing/2014/main" id="{3D28B66A-3C41-2744-B8DD-E4877D7A7F77}"/>
              </a:ext>
            </a:extLst>
          </p:cNvPr>
          <p:cNvSpPr/>
          <p:nvPr/>
        </p:nvSpPr>
        <p:spPr>
          <a:xfrm>
            <a:off x="3329582" y="2521385"/>
            <a:ext cx="432000" cy="432000"/>
          </a:xfrm>
          <a:prstGeom prst="cube">
            <a:avLst>
              <a:gd name="adj" fmla="val 76576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3" name="Cube 272">
            <a:extLst>
              <a:ext uri="{FF2B5EF4-FFF2-40B4-BE49-F238E27FC236}">
                <a16:creationId xmlns:a16="http://schemas.microsoft.com/office/drawing/2014/main" id="{E1D67DFA-3474-CC4C-AF61-7F72B02EBB35}"/>
              </a:ext>
            </a:extLst>
          </p:cNvPr>
          <p:cNvSpPr/>
          <p:nvPr/>
        </p:nvSpPr>
        <p:spPr>
          <a:xfrm>
            <a:off x="3329581" y="2428146"/>
            <a:ext cx="432000" cy="432000"/>
          </a:xfrm>
          <a:prstGeom prst="cube">
            <a:avLst>
              <a:gd name="adj" fmla="val 76576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4" name="Cube 273">
            <a:extLst>
              <a:ext uri="{FF2B5EF4-FFF2-40B4-BE49-F238E27FC236}">
                <a16:creationId xmlns:a16="http://schemas.microsoft.com/office/drawing/2014/main" id="{B3E57506-3618-8C4A-9B69-F867584AB00D}"/>
              </a:ext>
            </a:extLst>
          </p:cNvPr>
          <p:cNvSpPr/>
          <p:nvPr/>
        </p:nvSpPr>
        <p:spPr>
          <a:xfrm>
            <a:off x="3329580" y="2322926"/>
            <a:ext cx="432000" cy="432000"/>
          </a:xfrm>
          <a:prstGeom prst="cube">
            <a:avLst>
              <a:gd name="adj" fmla="val 76576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1A746DBB-DB29-C841-A61B-682432F0190F}"/>
              </a:ext>
            </a:extLst>
          </p:cNvPr>
          <p:cNvSpPr/>
          <p:nvPr/>
        </p:nvSpPr>
        <p:spPr>
          <a:xfrm>
            <a:off x="3427986" y="2662786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675D3E06-D7AE-EF48-BEF7-8CE3ED419B5E}"/>
              </a:ext>
            </a:extLst>
          </p:cNvPr>
          <p:cNvSpPr/>
          <p:nvPr/>
        </p:nvSpPr>
        <p:spPr>
          <a:xfrm>
            <a:off x="3427984" y="2761466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>
            <a:extLst>
              <a:ext uri="{FF2B5EF4-FFF2-40B4-BE49-F238E27FC236}">
                <a16:creationId xmlns:a16="http://schemas.microsoft.com/office/drawing/2014/main" id="{8CD0E8B8-9053-D54E-8728-A44A1EBA8377}"/>
              </a:ext>
            </a:extLst>
          </p:cNvPr>
          <p:cNvSpPr/>
          <p:nvPr/>
        </p:nvSpPr>
        <p:spPr>
          <a:xfrm>
            <a:off x="3427984" y="2860146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Cube 277">
            <a:extLst>
              <a:ext uri="{FF2B5EF4-FFF2-40B4-BE49-F238E27FC236}">
                <a16:creationId xmlns:a16="http://schemas.microsoft.com/office/drawing/2014/main" id="{07101748-BEE1-5D42-9AFC-F5FE78D272B5}"/>
              </a:ext>
            </a:extLst>
          </p:cNvPr>
          <p:cNvSpPr/>
          <p:nvPr/>
        </p:nvSpPr>
        <p:spPr>
          <a:xfrm>
            <a:off x="3427985" y="2521385"/>
            <a:ext cx="432000" cy="432000"/>
          </a:xfrm>
          <a:prstGeom prst="cube">
            <a:avLst>
              <a:gd name="adj" fmla="val 76576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9" name="Cube 278">
            <a:extLst>
              <a:ext uri="{FF2B5EF4-FFF2-40B4-BE49-F238E27FC236}">
                <a16:creationId xmlns:a16="http://schemas.microsoft.com/office/drawing/2014/main" id="{73830697-014C-F145-BE22-DC468C86BD43}"/>
              </a:ext>
            </a:extLst>
          </p:cNvPr>
          <p:cNvSpPr/>
          <p:nvPr/>
        </p:nvSpPr>
        <p:spPr>
          <a:xfrm>
            <a:off x="3427984" y="2428146"/>
            <a:ext cx="432000" cy="432000"/>
          </a:xfrm>
          <a:prstGeom prst="cube">
            <a:avLst>
              <a:gd name="adj" fmla="val 76576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80" name="Cube 279">
            <a:extLst>
              <a:ext uri="{FF2B5EF4-FFF2-40B4-BE49-F238E27FC236}">
                <a16:creationId xmlns:a16="http://schemas.microsoft.com/office/drawing/2014/main" id="{31ADA288-5CED-084D-9E25-7EBFA2FCF1E9}"/>
              </a:ext>
            </a:extLst>
          </p:cNvPr>
          <p:cNvSpPr/>
          <p:nvPr/>
        </p:nvSpPr>
        <p:spPr>
          <a:xfrm>
            <a:off x="3427983" y="2322926"/>
            <a:ext cx="432000" cy="432000"/>
          </a:xfrm>
          <a:prstGeom prst="cube">
            <a:avLst>
              <a:gd name="adj" fmla="val 76576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B06D05B1-AD6C-B846-A411-2E7A589043F0}"/>
              </a:ext>
            </a:extLst>
          </p:cNvPr>
          <p:cNvCxnSpPr>
            <a:cxnSpLocks/>
            <a:stCxn id="220" idx="1"/>
            <a:endCxn id="271" idx="1"/>
          </p:cNvCxnSpPr>
          <p:nvPr/>
        </p:nvCxnSpPr>
        <p:spPr>
          <a:xfrm>
            <a:off x="1487700" y="2541088"/>
            <a:ext cx="1794069" cy="11638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FB423022-03A2-AC47-A2F9-2E74BEE90938}"/>
              </a:ext>
            </a:extLst>
          </p:cNvPr>
          <p:cNvCxnSpPr>
            <a:cxnSpLocks/>
            <a:stCxn id="225" idx="3"/>
            <a:endCxn id="279" idx="4"/>
          </p:cNvCxnSpPr>
          <p:nvPr/>
        </p:nvCxnSpPr>
        <p:spPr>
          <a:xfrm>
            <a:off x="1782913" y="2639768"/>
            <a:ext cx="1746263" cy="16978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9" name="Rectangle 308">
            <a:extLst>
              <a:ext uri="{FF2B5EF4-FFF2-40B4-BE49-F238E27FC236}">
                <a16:creationId xmlns:a16="http://schemas.microsoft.com/office/drawing/2014/main" id="{F0326D27-6A6B-E744-A265-8AD68790F474}"/>
              </a:ext>
            </a:extLst>
          </p:cNvPr>
          <p:cNvSpPr/>
          <p:nvPr/>
        </p:nvSpPr>
        <p:spPr>
          <a:xfrm>
            <a:off x="4279095" y="3079758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787E0CF4-686F-AB42-9BF5-D267C1EF7450}"/>
              </a:ext>
            </a:extLst>
          </p:cNvPr>
          <p:cNvSpPr/>
          <p:nvPr/>
        </p:nvSpPr>
        <p:spPr>
          <a:xfrm>
            <a:off x="4377500" y="3079758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>
            <a:extLst>
              <a:ext uri="{FF2B5EF4-FFF2-40B4-BE49-F238E27FC236}">
                <a16:creationId xmlns:a16="http://schemas.microsoft.com/office/drawing/2014/main" id="{494F30C7-C8B9-334C-8D17-E0986EED7BC0}"/>
              </a:ext>
            </a:extLst>
          </p:cNvPr>
          <p:cNvSpPr/>
          <p:nvPr/>
        </p:nvSpPr>
        <p:spPr>
          <a:xfrm>
            <a:off x="4279094" y="3178438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59154864-423B-7246-BB9D-788E5A68E21A}"/>
              </a:ext>
            </a:extLst>
          </p:cNvPr>
          <p:cNvSpPr/>
          <p:nvPr/>
        </p:nvSpPr>
        <p:spPr>
          <a:xfrm>
            <a:off x="4377499" y="3178438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33572456-A82A-C148-B974-743B4CF5E0B9}"/>
              </a:ext>
            </a:extLst>
          </p:cNvPr>
          <p:cNvSpPr/>
          <p:nvPr/>
        </p:nvSpPr>
        <p:spPr>
          <a:xfrm>
            <a:off x="4279094" y="3277118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C3E4F43E-5DD2-1F4D-90AF-CEBBC35BAE38}"/>
              </a:ext>
            </a:extLst>
          </p:cNvPr>
          <p:cNvSpPr/>
          <p:nvPr/>
        </p:nvSpPr>
        <p:spPr>
          <a:xfrm>
            <a:off x="4377499" y="3277118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Cube 314">
            <a:extLst>
              <a:ext uri="{FF2B5EF4-FFF2-40B4-BE49-F238E27FC236}">
                <a16:creationId xmlns:a16="http://schemas.microsoft.com/office/drawing/2014/main" id="{7DDDF2EB-57C1-AC49-A903-86DD1ACC8D7E}"/>
              </a:ext>
            </a:extLst>
          </p:cNvPr>
          <p:cNvSpPr/>
          <p:nvPr/>
        </p:nvSpPr>
        <p:spPr>
          <a:xfrm>
            <a:off x="4279094" y="2942098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316" name="Cube 315">
            <a:extLst>
              <a:ext uri="{FF2B5EF4-FFF2-40B4-BE49-F238E27FC236}">
                <a16:creationId xmlns:a16="http://schemas.microsoft.com/office/drawing/2014/main" id="{312CE492-01A0-354D-9616-8707FB8618DE}"/>
              </a:ext>
            </a:extLst>
          </p:cNvPr>
          <p:cNvSpPr/>
          <p:nvPr/>
        </p:nvSpPr>
        <p:spPr>
          <a:xfrm>
            <a:off x="4279093" y="2848859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317" name="Cube 316">
            <a:extLst>
              <a:ext uri="{FF2B5EF4-FFF2-40B4-BE49-F238E27FC236}">
                <a16:creationId xmlns:a16="http://schemas.microsoft.com/office/drawing/2014/main" id="{DB3074FF-59B9-BD41-99CE-EEF575765940}"/>
              </a:ext>
            </a:extLst>
          </p:cNvPr>
          <p:cNvSpPr/>
          <p:nvPr/>
        </p:nvSpPr>
        <p:spPr>
          <a:xfrm>
            <a:off x="4279092" y="2743639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318" name="Cube 317">
            <a:extLst>
              <a:ext uri="{FF2B5EF4-FFF2-40B4-BE49-F238E27FC236}">
                <a16:creationId xmlns:a16="http://schemas.microsoft.com/office/drawing/2014/main" id="{78B30BD8-5066-464D-9F78-C537B2AF1B5A}"/>
              </a:ext>
            </a:extLst>
          </p:cNvPr>
          <p:cNvSpPr/>
          <p:nvPr/>
        </p:nvSpPr>
        <p:spPr>
          <a:xfrm>
            <a:off x="4377501" y="2938357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319" name="Cube 318">
            <a:extLst>
              <a:ext uri="{FF2B5EF4-FFF2-40B4-BE49-F238E27FC236}">
                <a16:creationId xmlns:a16="http://schemas.microsoft.com/office/drawing/2014/main" id="{38B66E9F-71D5-C941-A92E-09DE24519AA3}"/>
              </a:ext>
            </a:extLst>
          </p:cNvPr>
          <p:cNvSpPr/>
          <p:nvPr/>
        </p:nvSpPr>
        <p:spPr>
          <a:xfrm>
            <a:off x="4377500" y="2845118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320" name="Cube 319">
            <a:extLst>
              <a:ext uri="{FF2B5EF4-FFF2-40B4-BE49-F238E27FC236}">
                <a16:creationId xmlns:a16="http://schemas.microsoft.com/office/drawing/2014/main" id="{744F0F8C-2336-3645-9646-71F201867397}"/>
              </a:ext>
            </a:extLst>
          </p:cNvPr>
          <p:cNvSpPr/>
          <p:nvPr/>
        </p:nvSpPr>
        <p:spPr>
          <a:xfrm>
            <a:off x="4377499" y="2739898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E8A0EB52-E255-F74C-82D8-19BC7116F4E9}"/>
              </a:ext>
            </a:extLst>
          </p:cNvPr>
          <p:cNvSpPr/>
          <p:nvPr/>
        </p:nvSpPr>
        <p:spPr>
          <a:xfrm>
            <a:off x="4475905" y="3079758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6C62CB7E-9F87-DC48-89B8-D579B118144D}"/>
              </a:ext>
            </a:extLst>
          </p:cNvPr>
          <p:cNvSpPr/>
          <p:nvPr/>
        </p:nvSpPr>
        <p:spPr>
          <a:xfrm>
            <a:off x="4475903" y="3178438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3B85C0B3-F689-0045-9B81-E0AC3E50C800}"/>
              </a:ext>
            </a:extLst>
          </p:cNvPr>
          <p:cNvSpPr/>
          <p:nvPr/>
        </p:nvSpPr>
        <p:spPr>
          <a:xfrm>
            <a:off x="4475903" y="3277118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Cube 323">
            <a:extLst>
              <a:ext uri="{FF2B5EF4-FFF2-40B4-BE49-F238E27FC236}">
                <a16:creationId xmlns:a16="http://schemas.microsoft.com/office/drawing/2014/main" id="{2D013369-FCE2-CD43-AD6A-8897BB9EBC98}"/>
              </a:ext>
            </a:extLst>
          </p:cNvPr>
          <p:cNvSpPr/>
          <p:nvPr/>
        </p:nvSpPr>
        <p:spPr>
          <a:xfrm>
            <a:off x="4475904" y="2938357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325" name="Cube 324">
            <a:extLst>
              <a:ext uri="{FF2B5EF4-FFF2-40B4-BE49-F238E27FC236}">
                <a16:creationId xmlns:a16="http://schemas.microsoft.com/office/drawing/2014/main" id="{E1CE22FF-6D43-B243-891D-113CD950017B}"/>
              </a:ext>
            </a:extLst>
          </p:cNvPr>
          <p:cNvSpPr/>
          <p:nvPr/>
        </p:nvSpPr>
        <p:spPr>
          <a:xfrm>
            <a:off x="4475903" y="2845118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326" name="Cube 325">
            <a:extLst>
              <a:ext uri="{FF2B5EF4-FFF2-40B4-BE49-F238E27FC236}">
                <a16:creationId xmlns:a16="http://schemas.microsoft.com/office/drawing/2014/main" id="{1CC22AD9-6373-4D4C-B493-8060B0776FDE}"/>
              </a:ext>
            </a:extLst>
          </p:cNvPr>
          <p:cNvSpPr/>
          <p:nvPr/>
        </p:nvSpPr>
        <p:spPr>
          <a:xfrm>
            <a:off x="4475902" y="2739898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405" name="Cube 404">
            <a:extLst>
              <a:ext uri="{FF2B5EF4-FFF2-40B4-BE49-F238E27FC236}">
                <a16:creationId xmlns:a16="http://schemas.microsoft.com/office/drawing/2014/main" id="{E81520B4-1590-684B-A9BA-31E9328E8DFE}"/>
              </a:ext>
            </a:extLst>
          </p:cNvPr>
          <p:cNvSpPr/>
          <p:nvPr/>
        </p:nvSpPr>
        <p:spPr>
          <a:xfrm>
            <a:off x="4373918" y="4121760"/>
            <a:ext cx="432000" cy="432000"/>
          </a:xfrm>
          <a:prstGeom prst="cube">
            <a:avLst>
              <a:gd name="adj" fmla="val 74459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413" name="TextBox 412">
            <a:extLst>
              <a:ext uri="{FF2B5EF4-FFF2-40B4-BE49-F238E27FC236}">
                <a16:creationId xmlns:a16="http://schemas.microsoft.com/office/drawing/2014/main" id="{2428B697-451B-5247-AFD5-412F7E18C2BE}"/>
              </a:ext>
            </a:extLst>
          </p:cNvPr>
          <p:cNvSpPr txBox="1"/>
          <p:nvPr/>
        </p:nvSpPr>
        <p:spPr>
          <a:xfrm>
            <a:off x="2989248" y="2948265"/>
            <a:ext cx="87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Corresponding 8-neighbor context</a:t>
            </a:r>
          </a:p>
        </p:txBody>
      </p:sp>
      <p:sp>
        <p:nvSpPr>
          <p:cNvPr id="418" name="TextBox 417">
            <a:extLst>
              <a:ext uri="{FF2B5EF4-FFF2-40B4-BE49-F238E27FC236}">
                <a16:creationId xmlns:a16="http://schemas.microsoft.com/office/drawing/2014/main" id="{364E8B0F-637C-304E-8CAB-4E626749CA4F}"/>
              </a:ext>
            </a:extLst>
          </p:cNvPr>
          <p:cNvSpPr txBox="1"/>
          <p:nvPr/>
        </p:nvSpPr>
        <p:spPr>
          <a:xfrm>
            <a:off x="4232304" y="4604173"/>
            <a:ext cx="6664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Pixel (i, j)</a:t>
            </a:r>
          </a:p>
        </p:txBody>
      </p:sp>
      <p:sp>
        <p:nvSpPr>
          <p:cNvPr id="436" name="TextBox 435">
            <a:extLst>
              <a:ext uri="{FF2B5EF4-FFF2-40B4-BE49-F238E27FC236}">
                <a16:creationId xmlns:a16="http://schemas.microsoft.com/office/drawing/2014/main" id="{5C1F1BFF-2568-C844-8BD4-78201D95D55F}"/>
              </a:ext>
            </a:extLst>
          </p:cNvPr>
          <p:cNvSpPr txBox="1"/>
          <p:nvPr/>
        </p:nvSpPr>
        <p:spPr>
          <a:xfrm>
            <a:off x="4777536" y="1744538"/>
            <a:ext cx="4026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W+2</a:t>
            </a:r>
          </a:p>
        </p:txBody>
      </p:sp>
      <p:sp>
        <p:nvSpPr>
          <p:cNvPr id="437" name="TextBox 436">
            <a:extLst>
              <a:ext uri="{FF2B5EF4-FFF2-40B4-BE49-F238E27FC236}">
                <a16:creationId xmlns:a16="http://schemas.microsoft.com/office/drawing/2014/main" id="{CF676B2E-FF59-3E48-84C4-9F1B3A125A64}"/>
              </a:ext>
            </a:extLst>
          </p:cNvPr>
          <p:cNvSpPr txBox="1"/>
          <p:nvPr/>
        </p:nvSpPr>
        <p:spPr>
          <a:xfrm rot="18609791">
            <a:off x="5320535" y="1502452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</a:t>
            </a:r>
            <a:r>
              <a:rPr lang="en-US" sz="1000" baseline="-25000" dirty="0"/>
              <a:t>E</a:t>
            </a:r>
          </a:p>
        </p:txBody>
      </p:sp>
      <p:sp>
        <p:nvSpPr>
          <p:cNvPr id="440" name="Down Arrow 439">
            <a:extLst>
              <a:ext uri="{FF2B5EF4-FFF2-40B4-BE49-F238E27FC236}">
                <a16:creationId xmlns:a16="http://schemas.microsoft.com/office/drawing/2014/main" id="{30AF16B2-D5E8-DB43-88C8-40C4E86E72F0}"/>
              </a:ext>
            </a:extLst>
          </p:cNvPr>
          <p:cNvSpPr/>
          <p:nvPr/>
        </p:nvSpPr>
        <p:spPr>
          <a:xfrm rot="16200000">
            <a:off x="2553242" y="3687479"/>
            <a:ext cx="258155" cy="509928"/>
          </a:xfrm>
          <a:prstGeom prst="downArrow">
            <a:avLst>
              <a:gd name="adj1" fmla="val 50000"/>
              <a:gd name="adj2" fmla="val 49991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Or 444">
            <a:extLst>
              <a:ext uri="{FF2B5EF4-FFF2-40B4-BE49-F238E27FC236}">
                <a16:creationId xmlns:a16="http://schemas.microsoft.com/office/drawing/2014/main" id="{A0BFC447-E0C6-4641-9529-78426FEAAEA9}"/>
              </a:ext>
            </a:extLst>
          </p:cNvPr>
          <p:cNvSpPr/>
          <p:nvPr/>
        </p:nvSpPr>
        <p:spPr>
          <a:xfrm>
            <a:off x="4399697" y="3691532"/>
            <a:ext cx="255587" cy="262867"/>
          </a:xfrm>
          <a:prstGeom prst="flowChartO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7" name="TextBox 446">
            <a:extLst>
              <a:ext uri="{FF2B5EF4-FFF2-40B4-BE49-F238E27FC236}">
                <a16:creationId xmlns:a16="http://schemas.microsoft.com/office/drawing/2014/main" id="{CB32AA55-27CF-5847-8324-192BC2391C27}"/>
              </a:ext>
            </a:extLst>
          </p:cNvPr>
          <p:cNvSpPr txBox="1"/>
          <p:nvPr/>
        </p:nvSpPr>
        <p:spPr>
          <a:xfrm>
            <a:off x="4682965" y="3079738"/>
            <a:ext cx="759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8-neighbor pixel features</a:t>
            </a:r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9EB536B1-E13A-8240-8F70-002A8732619A}"/>
              </a:ext>
            </a:extLst>
          </p:cNvPr>
          <p:cNvCxnSpPr>
            <a:cxnSpLocks/>
            <a:stCxn id="220" idx="1"/>
            <a:endCxn id="119" idx="1"/>
          </p:cNvCxnSpPr>
          <p:nvPr/>
        </p:nvCxnSpPr>
        <p:spPr>
          <a:xfrm flipH="1">
            <a:off x="1433689" y="2541088"/>
            <a:ext cx="54011" cy="137861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D0D06D8F-0EC9-1040-95D4-A80D4791F5BC}"/>
              </a:ext>
            </a:extLst>
          </p:cNvPr>
          <p:cNvCxnSpPr>
            <a:cxnSpLocks/>
            <a:stCxn id="225" idx="3"/>
            <a:endCxn id="119" idx="3"/>
          </p:cNvCxnSpPr>
          <p:nvPr/>
        </p:nvCxnSpPr>
        <p:spPr>
          <a:xfrm flipH="1">
            <a:off x="1532094" y="2639768"/>
            <a:ext cx="250819" cy="127993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2" name="Down Arrow 451">
            <a:extLst>
              <a:ext uri="{FF2B5EF4-FFF2-40B4-BE49-F238E27FC236}">
                <a16:creationId xmlns:a16="http://schemas.microsoft.com/office/drawing/2014/main" id="{1A010187-DC0E-8545-963B-B1BB0D671274}"/>
              </a:ext>
            </a:extLst>
          </p:cNvPr>
          <p:cNvSpPr/>
          <p:nvPr/>
        </p:nvSpPr>
        <p:spPr>
          <a:xfrm rot="10800000">
            <a:off x="4404583" y="3977068"/>
            <a:ext cx="209411" cy="238380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Down Arrow 452">
            <a:extLst>
              <a:ext uri="{FF2B5EF4-FFF2-40B4-BE49-F238E27FC236}">
                <a16:creationId xmlns:a16="http://schemas.microsoft.com/office/drawing/2014/main" id="{4EC3B53F-C19B-2C41-8CDC-6FEF7175595E}"/>
              </a:ext>
            </a:extLst>
          </p:cNvPr>
          <p:cNvSpPr/>
          <p:nvPr/>
        </p:nvSpPr>
        <p:spPr>
          <a:xfrm>
            <a:off x="4429087" y="3457534"/>
            <a:ext cx="209411" cy="238380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Down Arrow 453">
            <a:extLst>
              <a:ext uri="{FF2B5EF4-FFF2-40B4-BE49-F238E27FC236}">
                <a16:creationId xmlns:a16="http://schemas.microsoft.com/office/drawing/2014/main" id="{E9B95194-6D68-8949-BC45-B1312C4C3F68}"/>
              </a:ext>
            </a:extLst>
          </p:cNvPr>
          <p:cNvSpPr/>
          <p:nvPr/>
        </p:nvSpPr>
        <p:spPr>
          <a:xfrm rot="16200000">
            <a:off x="4694147" y="3706747"/>
            <a:ext cx="202820" cy="23260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Alternative Process 454">
            <a:extLst>
              <a:ext uri="{FF2B5EF4-FFF2-40B4-BE49-F238E27FC236}">
                <a16:creationId xmlns:a16="http://schemas.microsoft.com/office/drawing/2014/main" id="{DE21F3D2-5B2D-3A47-B416-2FF880C427AC}"/>
              </a:ext>
            </a:extLst>
          </p:cNvPr>
          <p:cNvSpPr/>
          <p:nvPr/>
        </p:nvSpPr>
        <p:spPr>
          <a:xfrm>
            <a:off x="4916943" y="3703091"/>
            <a:ext cx="454498" cy="225281"/>
          </a:xfrm>
          <a:prstGeom prst="flowChartAlternateProcess">
            <a:avLst/>
          </a:prstGeom>
          <a:solidFill>
            <a:srgbClr val="6952E8">
              <a:alpha val="58824"/>
            </a:srgbClr>
          </a:solidFill>
          <a:ln>
            <a:solidFill>
              <a:srgbClr val="A34BE8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tanh</a:t>
            </a:r>
            <a:endParaRPr lang="en-US" sz="1000" dirty="0"/>
          </a:p>
        </p:txBody>
      </p:sp>
      <p:sp>
        <p:nvSpPr>
          <p:cNvPr id="456" name="Alternative Process 455">
            <a:extLst>
              <a:ext uri="{FF2B5EF4-FFF2-40B4-BE49-F238E27FC236}">
                <a16:creationId xmlns:a16="http://schemas.microsoft.com/office/drawing/2014/main" id="{26D59C78-424E-3D4C-BA4E-159109785D60}"/>
              </a:ext>
            </a:extLst>
          </p:cNvPr>
          <p:cNvSpPr/>
          <p:nvPr/>
        </p:nvSpPr>
        <p:spPr>
          <a:xfrm>
            <a:off x="5639034" y="3509744"/>
            <a:ext cx="393064" cy="549672"/>
          </a:xfrm>
          <a:prstGeom prst="flowChartAlternateProcess">
            <a:avLst/>
          </a:prstGeom>
          <a:solidFill>
            <a:srgbClr val="F25164">
              <a:alpha val="50196"/>
            </a:srgb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1 x 1 </a:t>
            </a:r>
          </a:p>
          <a:p>
            <a:pPr algn="ctr">
              <a:lnSpc>
                <a:spcPts val="1400"/>
              </a:lnSpc>
            </a:pPr>
            <a:r>
              <a:rPr lang="en-US" sz="1000" b="1" dirty="0"/>
              <a:t>CONV</a:t>
            </a:r>
          </a:p>
        </p:txBody>
      </p:sp>
      <p:sp>
        <p:nvSpPr>
          <p:cNvPr id="457" name="Down Arrow 456">
            <a:extLst>
              <a:ext uri="{FF2B5EF4-FFF2-40B4-BE49-F238E27FC236}">
                <a16:creationId xmlns:a16="http://schemas.microsoft.com/office/drawing/2014/main" id="{5BBF4F15-2C32-C142-94ED-015CD1C1971B}"/>
              </a:ext>
            </a:extLst>
          </p:cNvPr>
          <p:cNvSpPr/>
          <p:nvPr/>
        </p:nvSpPr>
        <p:spPr>
          <a:xfrm rot="16200000">
            <a:off x="5401468" y="3715963"/>
            <a:ext cx="202820" cy="23260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Alternative Process 463">
            <a:extLst>
              <a:ext uri="{FF2B5EF4-FFF2-40B4-BE49-F238E27FC236}">
                <a16:creationId xmlns:a16="http://schemas.microsoft.com/office/drawing/2014/main" id="{48D4589C-0950-4448-948D-E604E1935784}"/>
              </a:ext>
            </a:extLst>
          </p:cNvPr>
          <p:cNvSpPr/>
          <p:nvPr/>
        </p:nvSpPr>
        <p:spPr>
          <a:xfrm>
            <a:off x="6261309" y="3509744"/>
            <a:ext cx="546551" cy="639890"/>
          </a:xfrm>
          <a:prstGeom prst="flowChartAlternateProcess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Global Spatial </a:t>
            </a:r>
          </a:p>
          <a:p>
            <a:pPr algn="ctr">
              <a:lnSpc>
                <a:spcPts val="1400"/>
              </a:lnSpc>
            </a:pPr>
            <a:r>
              <a:rPr lang="en-US" sz="1000" b="1" dirty="0"/>
              <a:t>Softmax</a:t>
            </a:r>
            <a:endParaRPr lang="en-US" sz="1000" dirty="0"/>
          </a:p>
        </p:txBody>
      </p:sp>
      <p:sp>
        <p:nvSpPr>
          <p:cNvPr id="465" name="Down Arrow 464">
            <a:extLst>
              <a:ext uri="{FF2B5EF4-FFF2-40B4-BE49-F238E27FC236}">
                <a16:creationId xmlns:a16="http://schemas.microsoft.com/office/drawing/2014/main" id="{9F87D990-7B8D-2240-BE52-CAEE820431CA}"/>
              </a:ext>
            </a:extLst>
          </p:cNvPr>
          <p:cNvSpPr/>
          <p:nvPr/>
        </p:nvSpPr>
        <p:spPr>
          <a:xfrm rot="16200000">
            <a:off x="6056278" y="3699432"/>
            <a:ext cx="202820" cy="23260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7" name="Oval 476">
            <a:extLst>
              <a:ext uri="{FF2B5EF4-FFF2-40B4-BE49-F238E27FC236}">
                <a16:creationId xmlns:a16="http://schemas.microsoft.com/office/drawing/2014/main" id="{7789F270-C2F6-844D-B8AB-267ADE4BC781}"/>
              </a:ext>
            </a:extLst>
          </p:cNvPr>
          <p:cNvSpPr/>
          <p:nvPr/>
        </p:nvSpPr>
        <p:spPr>
          <a:xfrm>
            <a:off x="7061221" y="3700057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8" name="TextBox 477">
            <a:extLst>
              <a:ext uri="{FF2B5EF4-FFF2-40B4-BE49-F238E27FC236}">
                <a16:creationId xmlns:a16="http://schemas.microsoft.com/office/drawing/2014/main" id="{F6055AB0-311D-F442-ACB0-CE8B8EADF2C8}"/>
              </a:ext>
            </a:extLst>
          </p:cNvPr>
          <p:cNvSpPr txBox="1"/>
          <p:nvPr/>
        </p:nvSpPr>
        <p:spPr>
          <a:xfrm>
            <a:off x="7067785" y="3618298"/>
            <a:ext cx="254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.</a:t>
            </a:r>
            <a:endParaRPr lang="en-US" sz="1600" b="1" baseline="-25000" dirty="0">
              <a:solidFill>
                <a:schemeClr val="accent1"/>
              </a:solidFill>
            </a:endParaRPr>
          </a:p>
        </p:txBody>
      </p:sp>
      <p:sp>
        <p:nvSpPr>
          <p:cNvPr id="479" name="Down Arrow 478">
            <a:extLst>
              <a:ext uri="{FF2B5EF4-FFF2-40B4-BE49-F238E27FC236}">
                <a16:creationId xmlns:a16="http://schemas.microsoft.com/office/drawing/2014/main" id="{85148303-D06A-D145-B025-6A5D894733C4}"/>
              </a:ext>
            </a:extLst>
          </p:cNvPr>
          <p:cNvSpPr/>
          <p:nvPr/>
        </p:nvSpPr>
        <p:spPr>
          <a:xfrm rot="16200000">
            <a:off x="6841710" y="3707816"/>
            <a:ext cx="202820" cy="23260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Alternative Process 479">
            <a:extLst>
              <a:ext uri="{FF2B5EF4-FFF2-40B4-BE49-F238E27FC236}">
                <a16:creationId xmlns:a16="http://schemas.microsoft.com/office/drawing/2014/main" id="{90FCC60E-EBA9-554F-A37D-0591DFCB3882}"/>
              </a:ext>
            </a:extLst>
          </p:cNvPr>
          <p:cNvSpPr/>
          <p:nvPr/>
        </p:nvSpPr>
        <p:spPr>
          <a:xfrm>
            <a:off x="7520108" y="3472052"/>
            <a:ext cx="571757" cy="709951"/>
          </a:xfrm>
          <a:prstGeom prst="flowChartAlternateProcess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Global Sum Pooling</a:t>
            </a:r>
          </a:p>
        </p:txBody>
      </p:sp>
      <p:sp>
        <p:nvSpPr>
          <p:cNvPr id="481" name="Down Arrow 480">
            <a:extLst>
              <a:ext uri="{FF2B5EF4-FFF2-40B4-BE49-F238E27FC236}">
                <a16:creationId xmlns:a16="http://schemas.microsoft.com/office/drawing/2014/main" id="{B35F82A1-2231-344C-A65D-EC3C0ECBE9B4}"/>
              </a:ext>
            </a:extLst>
          </p:cNvPr>
          <p:cNvSpPr/>
          <p:nvPr/>
        </p:nvSpPr>
        <p:spPr>
          <a:xfrm>
            <a:off x="7055757" y="2497991"/>
            <a:ext cx="224035" cy="1189649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Rectangle 481">
            <a:extLst>
              <a:ext uri="{FF2B5EF4-FFF2-40B4-BE49-F238E27FC236}">
                <a16:creationId xmlns:a16="http://schemas.microsoft.com/office/drawing/2014/main" id="{95950485-78B0-F84F-B4DC-CFA5A981D76C}"/>
              </a:ext>
            </a:extLst>
          </p:cNvPr>
          <p:cNvSpPr/>
          <p:nvPr/>
        </p:nvSpPr>
        <p:spPr>
          <a:xfrm rot="5400000">
            <a:off x="5513090" y="853561"/>
            <a:ext cx="103624" cy="3317965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9" name="Straight Connector 328">
            <a:extLst>
              <a:ext uri="{FF2B5EF4-FFF2-40B4-BE49-F238E27FC236}">
                <a16:creationId xmlns:a16="http://schemas.microsoft.com/office/drawing/2014/main" id="{1236506D-5C46-C941-9F1A-BB190B6404F8}"/>
              </a:ext>
            </a:extLst>
          </p:cNvPr>
          <p:cNvCxnSpPr>
            <a:cxnSpLocks/>
            <a:stCxn id="253" idx="1"/>
            <a:endCxn id="316" idx="2"/>
          </p:cNvCxnSpPr>
          <p:nvPr/>
        </p:nvCxnSpPr>
        <p:spPr>
          <a:xfrm flipH="1">
            <a:off x="4279093" y="1184707"/>
            <a:ext cx="296572" cy="204555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7" name="Straight Connector 326">
            <a:extLst>
              <a:ext uri="{FF2B5EF4-FFF2-40B4-BE49-F238E27FC236}">
                <a16:creationId xmlns:a16="http://schemas.microsoft.com/office/drawing/2014/main" id="{385EA082-2F3F-F946-B836-30227337541F}"/>
              </a:ext>
            </a:extLst>
          </p:cNvPr>
          <p:cNvCxnSpPr>
            <a:cxnSpLocks/>
            <a:stCxn id="255" idx="3"/>
            <a:endCxn id="325" idx="4"/>
          </p:cNvCxnSpPr>
          <p:nvPr/>
        </p:nvCxnSpPr>
        <p:spPr>
          <a:xfrm flipH="1">
            <a:off x="4577095" y="1184707"/>
            <a:ext cx="293784" cy="204181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3" name="TextBox 482">
            <a:extLst>
              <a:ext uri="{FF2B5EF4-FFF2-40B4-BE49-F238E27FC236}">
                <a16:creationId xmlns:a16="http://schemas.microsoft.com/office/drawing/2014/main" id="{EB222D7D-B051-3448-9ECB-EF5767F890B1}"/>
              </a:ext>
            </a:extLst>
          </p:cNvPr>
          <p:cNvSpPr txBox="1"/>
          <p:nvPr/>
        </p:nvSpPr>
        <p:spPr>
          <a:xfrm>
            <a:off x="7124574" y="2490529"/>
            <a:ext cx="93600" cy="2197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484" name="Down Arrow 483">
            <a:extLst>
              <a:ext uri="{FF2B5EF4-FFF2-40B4-BE49-F238E27FC236}">
                <a16:creationId xmlns:a16="http://schemas.microsoft.com/office/drawing/2014/main" id="{066EBC53-B40B-584B-9F7F-368FC24ABF10}"/>
              </a:ext>
            </a:extLst>
          </p:cNvPr>
          <p:cNvSpPr/>
          <p:nvPr/>
        </p:nvSpPr>
        <p:spPr>
          <a:xfrm rot="16200000">
            <a:off x="7321390" y="3745312"/>
            <a:ext cx="178793" cy="16732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Down Arrow 484">
            <a:extLst>
              <a:ext uri="{FF2B5EF4-FFF2-40B4-BE49-F238E27FC236}">
                <a16:creationId xmlns:a16="http://schemas.microsoft.com/office/drawing/2014/main" id="{F63DE1A8-18EF-9D46-B207-5159A733D1A9}"/>
              </a:ext>
            </a:extLst>
          </p:cNvPr>
          <p:cNvSpPr/>
          <p:nvPr/>
        </p:nvSpPr>
        <p:spPr>
          <a:xfrm rot="16200000">
            <a:off x="8136735" y="3668287"/>
            <a:ext cx="210604" cy="31094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Cube 485">
            <a:extLst>
              <a:ext uri="{FF2B5EF4-FFF2-40B4-BE49-F238E27FC236}">
                <a16:creationId xmlns:a16="http://schemas.microsoft.com/office/drawing/2014/main" id="{3EB0898F-4F5C-0249-9490-671EC02108E3}"/>
              </a:ext>
            </a:extLst>
          </p:cNvPr>
          <p:cNvSpPr/>
          <p:nvPr/>
        </p:nvSpPr>
        <p:spPr>
          <a:xfrm>
            <a:off x="8439927" y="3539893"/>
            <a:ext cx="432000" cy="432000"/>
          </a:xfrm>
          <a:prstGeom prst="cube">
            <a:avLst>
              <a:gd name="adj" fmla="val 74459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21C79339-2B9A-684F-8FA8-C7D5649B2DA6}"/>
              </a:ext>
            </a:extLst>
          </p:cNvPr>
          <p:cNvSpPr txBox="1"/>
          <p:nvPr/>
        </p:nvSpPr>
        <p:spPr>
          <a:xfrm>
            <a:off x="8158903" y="3983396"/>
            <a:ext cx="941199" cy="34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 dirty="0"/>
              <a:t>Context-attended vector (i, j)</a:t>
            </a:r>
          </a:p>
        </p:txBody>
      </p:sp>
      <p:sp>
        <p:nvSpPr>
          <p:cNvPr id="488" name="TextBox 487">
            <a:extLst>
              <a:ext uri="{FF2B5EF4-FFF2-40B4-BE49-F238E27FC236}">
                <a16:creationId xmlns:a16="http://schemas.microsoft.com/office/drawing/2014/main" id="{AAE1A446-742F-144E-AEFD-539ACB7D9FAF}"/>
              </a:ext>
            </a:extLst>
          </p:cNvPr>
          <p:cNvSpPr txBox="1"/>
          <p:nvPr/>
        </p:nvSpPr>
        <p:spPr>
          <a:xfrm>
            <a:off x="9077523" y="3253238"/>
            <a:ext cx="1022344" cy="369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US" sz="900" b="1" dirty="0"/>
              <a:t>Over all 3 x 3 context-windows</a:t>
            </a:r>
          </a:p>
        </p:txBody>
      </p:sp>
      <p:sp>
        <p:nvSpPr>
          <p:cNvPr id="489" name="Down Arrow 488">
            <a:extLst>
              <a:ext uri="{FF2B5EF4-FFF2-40B4-BE49-F238E27FC236}">
                <a16:creationId xmlns:a16="http://schemas.microsoft.com/office/drawing/2014/main" id="{E109AA95-97EF-DB45-BED6-88F20F046ECC}"/>
              </a:ext>
            </a:extLst>
          </p:cNvPr>
          <p:cNvSpPr/>
          <p:nvPr/>
        </p:nvSpPr>
        <p:spPr>
          <a:xfrm rot="16200000">
            <a:off x="9491447" y="3288151"/>
            <a:ext cx="323866" cy="1037910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6" name="Down Arrow 525">
            <a:extLst>
              <a:ext uri="{FF2B5EF4-FFF2-40B4-BE49-F238E27FC236}">
                <a16:creationId xmlns:a16="http://schemas.microsoft.com/office/drawing/2014/main" id="{219B259D-BC59-D743-B1D9-80363A93B9CC}"/>
              </a:ext>
            </a:extLst>
          </p:cNvPr>
          <p:cNvSpPr/>
          <p:nvPr/>
        </p:nvSpPr>
        <p:spPr>
          <a:xfrm rot="16200000">
            <a:off x="2542126" y="2687732"/>
            <a:ext cx="258155" cy="509929"/>
          </a:xfrm>
          <a:prstGeom prst="downArrow">
            <a:avLst>
              <a:gd name="adj1" fmla="val 50000"/>
              <a:gd name="adj2" fmla="val 49991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7" name="Down Arrow 526">
            <a:extLst>
              <a:ext uri="{FF2B5EF4-FFF2-40B4-BE49-F238E27FC236}">
                <a16:creationId xmlns:a16="http://schemas.microsoft.com/office/drawing/2014/main" id="{62BE4C7C-C56A-8F43-A5FE-BA8712902A61}"/>
              </a:ext>
            </a:extLst>
          </p:cNvPr>
          <p:cNvSpPr/>
          <p:nvPr/>
        </p:nvSpPr>
        <p:spPr>
          <a:xfrm rot="16200000">
            <a:off x="2392937" y="769704"/>
            <a:ext cx="268348" cy="1244457"/>
          </a:xfrm>
          <a:prstGeom prst="downArrow">
            <a:avLst>
              <a:gd name="adj1" fmla="val 50000"/>
              <a:gd name="adj2" fmla="val 49991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0" name="TextBox 529">
            <a:extLst>
              <a:ext uri="{FF2B5EF4-FFF2-40B4-BE49-F238E27FC236}">
                <a16:creationId xmlns:a16="http://schemas.microsoft.com/office/drawing/2014/main" id="{C97DAEFF-1161-3246-8382-C6961C53D4FB}"/>
              </a:ext>
            </a:extLst>
          </p:cNvPr>
          <p:cNvSpPr txBox="1"/>
          <p:nvPr/>
        </p:nvSpPr>
        <p:spPr>
          <a:xfrm>
            <a:off x="7360841" y="2270358"/>
            <a:ext cx="16683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Context Window Attention</a:t>
            </a: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8EA54137-2515-B04D-A5FF-50878C09950F}"/>
              </a:ext>
            </a:extLst>
          </p:cNvPr>
          <p:cNvSpPr txBox="1"/>
          <p:nvPr/>
        </p:nvSpPr>
        <p:spPr>
          <a:xfrm>
            <a:off x="1907627" y="1391932"/>
            <a:ext cx="106847" cy="8834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700" dirty="0"/>
          </a:p>
        </p:txBody>
      </p:sp>
      <p:sp>
        <p:nvSpPr>
          <p:cNvPr id="533" name="TextBox 532">
            <a:extLst>
              <a:ext uri="{FF2B5EF4-FFF2-40B4-BE49-F238E27FC236}">
                <a16:creationId xmlns:a16="http://schemas.microsoft.com/office/drawing/2014/main" id="{BA174E32-DEB8-364A-B267-9AA232DA00D9}"/>
              </a:ext>
            </a:extLst>
          </p:cNvPr>
          <p:cNvSpPr txBox="1"/>
          <p:nvPr/>
        </p:nvSpPr>
        <p:spPr>
          <a:xfrm>
            <a:off x="4430803" y="626531"/>
            <a:ext cx="11898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Transformed Context</a:t>
            </a:r>
          </a:p>
        </p:txBody>
      </p:sp>
      <p:sp>
        <p:nvSpPr>
          <p:cNvPr id="534" name="Alternative Process 533">
            <a:extLst>
              <a:ext uri="{FF2B5EF4-FFF2-40B4-BE49-F238E27FC236}">
                <a16:creationId xmlns:a16="http://schemas.microsoft.com/office/drawing/2014/main" id="{13030E05-DFC1-FB41-8A64-0AF08AA069B1}"/>
              </a:ext>
            </a:extLst>
          </p:cNvPr>
          <p:cNvSpPr/>
          <p:nvPr/>
        </p:nvSpPr>
        <p:spPr>
          <a:xfrm>
            <a:off x="7311431" y="582329"/>
            <a:ext cx="2925570" cy="1098463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1">
              <a:lnSpc>
                <a:spcPts val="1400"/>
              </a:lnSpc>
            </a:pPr>
            <a:r>
              <a:rPr lang="en-US" sz="1000" dirty="0"/>
              <a:t>Broadcasted point-wise multiplication</a:t>
            </a:r>
          </a:p>
          <a:p>
            <a:pPr lvl="1">
              <a:lnSpc>
                <a:spcPts val="1400"/>
              </a:lnSpc>
            </a:pPr>
            <a:r>
              <a:rPr lang="en-US" sz="1000" dirty="0"/>
              <a:t>Element-wise addition</a:t>
            </a:r>
          </a:p>
          <a:p>
            <a:pPr lvl="1">
              <a:lnSpc>
                <a:spcPts val="1400"/>
              </a:lnSpc>
            </a:pPr>
            <a:r>
              <a:rPr lang="en-US" sz="1000" dirty="0"/>
              <a:t>Channel-wise Dot product</a:t>
            </a:r>
          </a:p>
          <a:p>
            <a:pPr lvl="1">
              <a:lnSpc>
                <a:spcPts val="1400"/>
              </a:lnSpc>
            </a:pPr>
            <a:r>
              <a:rPr lang="en-US" sz="1000" dirty="0"/>
              <a:t>2D Convolution (kernel size f1 x f2, output channels) + BatchNorm + ReLU</a:t>
            </a:r>
          </a:p>
        </p:txBody>
      </p:sp>
      <p:sp>
        <p:nvSpPr>
          <p:cNvPr id="535" name="Summing Junction 534">
            <a:extLst>
              <a:ext uri="{FF2B5EF4-FFF2-40B4-BE49-F238E27FC236}">
                <a16:creationId xmlns:a16="http://schemas.microsoft.com/office/drawing/2014/main" id="{A2597635-6015-4E47-A44D-84D5F13CC6AD}"/>
              </a:ext>
            </a:extLst>
          </p:cNvPr>
          <p:cNvSpPr/>
          <p:nvPr/>
        </p:nvSpPr>
        <p:spPr>
          <a:xfrm>
            <a:off x="7536456" y="719596"/>
            <a:ext cx="132920" cy="141276"/>
          </a:xfrm>
          <a:prstGeom prst="flowChartSummingJunction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6" name="Or 535">
            <a:extLst>
              <a:ext uri="{FF2B5EF4-FFF2-40B4-BE49-F238E27FC236}">
                <a16:creationId xmlns:a16="http://schemas.microsoft.com/office/drawing/2014/main" id="{6749E15D-969A-E343-B33D-42BD06D39C70}"/>
              </a:ext>
            </a:extLst>
          </p:cNvPr>
          <p:cNvSpPr/>
          <p:nvPr/>
        </p:nvSpPr>
        <p:spPr>
          <a:xfrm>
            <a:off x="7541453" y="894764"/>
            <a:ext cx="134704" cy="136674"/>
          </a:xfrm>
          <a:prstGeom prst="flowChartO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7" name="Rectangle 536">
            <a:extLst>
              <a:ext uri="{FF2B5EF4-FFF2-40B4-BE49-F238E27FC236}">
                <a16:creationId xmlns:a16="http://schemas.microsoft.com/office/drawing/2014/main" id="{CB5743E4-3ED6-3F4D-B26C-BB0F6A176FFD}"/>
              </a:ext>
            </a:extLst>
          </p:cNvPr>
          <p:cNvSpPr/>
          <p:nvPr/>
        </p:nvSpPr>
        <p:spPr>
          <a:xfrm>
            <a:off x="7377386" y="1254515"/>
            <a:ext cx="49885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dirty="0"/>
              <a:t>CONV</a:t>
            </a:r>
            <a:endParaRPr lang="en-US" sz="1000" dirty="0"/>
          </a:p>
        </p:txBody>
      </p:sp>
      <p:sp>
        <p:nvSpPr>
          <p:cNvPr id="538" name="Oval 537">
            <a:extLst>
              <a:ext uri="{FF2B5EF4-FFF2-40B4-BE49-F238E27FC236}">
                <a16:creationId xmlns:a16="http://schemas.microsoft.com/office/drawing/2014/main" id="{938BD453-ED21-394F-B6BF-9A063A3D6E3C}"/>
              </a:ext>
            </a:extLst>
          </p:cNvPr>
          <p:cNvSpPr/>
          <p:nvPr/>
        </p:nvSpPr>
        <p:spPr>
          <a:xfrm>
            <a:off x="7546044" y="1072206"/>
            <a:ext cx="123332" cy="12395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9" name="TextBox 538">
            <a:extLst>
              <a:ext uri="{FF2B5EF4-FFF2-40B4-BE49-F238E27FC236}">
                <a16:creationId xmlns:a16="http://schemas.microsoft.com/office/drawing/2014/main" id="{FA5CEDCF-1F94-4246-B555-0A7C05B4CE63}"/>
              </a:ext>
            </a:extLst>
          </p:cNvPr>
          <p:cNvSpPr txBox="1"/>
          <p:nvPr/>
        </p:nvSpPr>
        <p:spPr>
          <a:xfrm>
            <a:off x="7507387" y="958317"/>
            <a:ext cx="165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.</a:t>
            </a:r>
            <a:endParaRPr lang="en-US" sz="1200" b="1" baseline="-25000" dirty="0">
              <a:solidFill>
                <a:schemeClr val="accent1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EC868A61-930C-2B44-A38B-2E9E480621E7}"/>
              </a:ext>
            </a:extLst>
          </p:cNvPr>
          <p:cNvSpPr txBox="1"/>
          <p:nvPr/>
        </p:nvSpPr>
        <p:spPr>
          <a:xfrm>
            <a:off x="10147277" y="3671661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513257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Alternative Process 288">
            <a:extLst>
              <a:ext uri="{FF2B5EF4-FFF2-40B4-BE49-F238E27FC236}">
                <a16:creationId xmlns:a16="http://schemas.microsoft.com/office/drawing/2014/main" id="{0CD91CD7-64B0-3C4A-8FC6-4C3D6566BCE0}"/>
              </a:ext>
            </a:extLst>
          </p:cNvPr>
          <p:cNvSpPr/>
          <p:nvPr/>
        </p:nvSpPr>
        <p:spPr>
          <a:xfrm>
            <a:off x="1989723" y="24202"/>
            <a:ext cx="5496707" cy="1337529"/>
          </a:xfrm>
          <a:prstGeom prst="flowChartAlternateProcess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300"/>
              </a:lnSpc>
            </a:pPr>
            <a:endParaRPr lang="en-US" sz="900" dirty="0"/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AC83E2C4-B727-634A-BAE0-E6A9F7A10282}"/>
              </a:ext>
            </a:extLst>
          </p:cNvPr>
          <p:cNvSpPr/>
          <p:nvPr/>
        </p:nvSpPr>
        <p:spPr>
          <a:xfrm>
            <a:off x="6124405" y="199971"/>
            <a:ext cx="928800" cy="928800"/>
          </a:xfrm>
          <a:prstGeom prst="cub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3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1362325B-34AF-FC43-B742-361B35A121E8}"/>
              </a:ext>
            </a:extLst>
          </p:cNvPr>
          <p:cNvSpPr/>
          <p:nvPr/>
        </p:nvSpPr>
        <p:spPr>
          <a:xfrm>
            <a:off x="10723489" y="2073211"/>
            <a:ext cx="464400" cy="464400"/>
          </a:xfrm>
          <a:prstGeom prst="cub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27EC19D-A96B-D643-8EEC-F01757F4CD8B}"/>
              </a:ext>
            </a:extLst>
          </p:cNvPr>
          <p:cNvCxnSpPr>
            <a:cxnSpLocks/>
          </p:cNvCxnSpPr>
          <p:nvPr/>
        </p:nvCxnSpPr>
        <p:spPr>
          <a:xfrm flipV="1">
            <a:off x="6876331" y="821176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own Arrow 16">
            <a:extLst>
              <a:ext uri="{FF2B5EF4-FFF2-40B4-BE49-F238E27FC236}">
                <a16:creationId xmlns:a16="http://schemas.microsoft.com/office/drawing/2014/main" id="{581A471F-B3FA-4E4D-B459-5B48EF8FC253}"/>
              </a:ext>
            </a:extLst>
          </p:cNvPr>
          <p:cNvSpPr/>
          <p:nvPr/>
        </p:nvSpPr>
        <p:spPr>
          <a:xfrm rot="16200000">
            <a:off x="9375420" y="6226697"/>
            <a:ext cx="255600" cy="37525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49AC11-ABC3-664D-80B6-0D5317E1C58A}"/>
              </a:ext>
            </a:extLst>
          </p:cNvPr>
          <p:cNvSpPr txBox="1"/>
          <p:nvPr/>
        </p:nvSpPr>
        <p:spPr>
          <a:xfrm rot="18835145">
            <a:off x="6983869" y="903209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</a:t>
            </a:r>
            <a:r>
              <a:rPr lang="en-US" sz="1000" baseline="-25000" dirty="0"/>
              <a:t>E</a:t>
            </a:r>
            <a:endParaRPr lang="en-US" sz="10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429D54-C059-7E44-AF4C-78FD848227D5}"/>
              </a:ext>
            </a:extLst>
          </p:cNvPr>
          <p:cNvCxnSpPr>
            <a:cxnSpLocks/>
          </p:cNvCxnSpPr>
          <p:nvPr/>
        </p:nvCxnSpPr>
        <p:spPr>
          <a:xfrm flipH="1">
            <a:off x="11104822" y="2372656"/>
            <a:ext cx="216683" cy="25345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540F7F3-AAD4-EF4F-AA96-560171562AD1}"/>
              </a:ext>
            </a:extLst>
          </p:cNvPr>
          <p:cNvSpPr txBox="1"/>
          <p:nvPr/>
        </p:nvSpPr>
        <p:spPr>
          <a:xfrm rot="18489226">
            <a:off x="11212961" y="2369670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D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824031-EB98-0A49-9444-E0E166A7377F}"/>
              </a:ext>
            </a:extLst>
          </p:cNvPr>
          <p:cNvCxnSpPr>
            <a:cxnSpLocks/>
          </p:cNvCxnSpPr>
          <p:nvPr/>
        </p:nvCxnSpPr>
        <p:spPr>
          <a:xfrm>
            <a:off x="6209944" y="1206474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66C7369-5702-224A-902D-F703D8CA143E}"/>
              </a:ext>
            </a:extLst>
          </p:cNvPr>
          <p:cNvSpPr txBox="1"/>
          <p:nvPr/>
        </p:nvSpPr>
        <p:spPr>
          <a:xfrm>
            <a:off x="6297602" y="1166170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2W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0A470BE-D4BF-9F4B-837F-5FF9E3E520D3}"/>
              </a:ext>
            </a:extLst>
          </p:cNvPr>
          <p:cNvCxnSpPr>
            <a:cxnSpLocks/>
          </p:cNvCxnSpPr>
          <p:nvPr/>
        </p:nvCxnSpPr>
        <p:spPr>
          <a:xfrm>
            <a:off x="6039950" y="479930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32F252D-AA54-644D-9EC1-4C5FA9725456}"/>
              </a:ext>
            </a:extLst>
          </p:cNvPr>
          <p:cNvSpPr txBox="1"/>
          <p:nvPr/>
        </p:nvSpPr>
        <p:spPr>
          <a:xfrm>
            <a:off x="5767424" y="664371"/>
            <a:ext cx="3145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2H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BB1C437-D5DE-B843-A8A6-807F6F6DCCB2}"/>
              </a:ext>
            </a:extLst>
          </p:cNvPr>
          <p:cNvCxnSpPr>
            <a:cxnSpLocks/>
          </p:cNvCxnSpPr>
          <p:nvPr/>
        </p:nvCxnSpPr>
        <p:spPr>
          <a:xfrm>
            <a:off x="10629619" y="2203090"/>
            <a:ext cx="0" cy="3900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9AEDC84F-3924-3048-95AC-8E3EDE6479DA}"/>
              </a:ext>
            </a:extLst>
          </p:cNvPr>
          <p:cNvSpPr txBox="1"/>
          <p:nvPr/>
        </p:nvSpPr>
        <p:spPr>
          <a:xfrm>
            <a:off x="10383270" y="2282705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E6A4ECF-9F68-F149-AAC6-C4AE3AF1E18A}"/>
              </a:ext>
            </a:extLst>
          </p:cNvPr>
          <p:cNvCxnSpPr>
            <a:cxnSpLocks/>
          </p:cNvCxnSpPr>
          <p:nvPr/>
        </p:nvCxnSpPr>
        <p:spPr>
          <a:xfrm>
            <a:off x="10723489" y="2609882"/>
            <a:ext cx="35171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083F970-AC34-3E43-98FF-8B979900421A}"/>
              </a:ext>
            </a:extLst>
          </p:cNvPr>
          <p:cNvSpPr txBox="1"/>
          <p:nvPr/>
        </p:nvSpPr>
        <p:spPr>
          <a:xfrm>
            <a:off x="10760435" y="2626107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sp>
        <p:nvSpPr>
          <p:cNvPr id="31" name="Down Arrow 30">
            <a:extLst>
              <a:ext uri="{FF2B5EF4-FFF2-40B4-BE49-F238E27FC236}">
                <a16:creationId xmlns:a16="http://schemas.microsoft.com/office/drawing/2014/main" id="{2E133CF0-052C-C14F-B348-B39F6A6C3D48}"/>
              </a:ext>
            </a:extLst>
          </p:cNvPr>
          <p:cNvSpPr/>
          <p:nvPr/>
        </p:nvSpPr>
        <p:spPr>
          <a:xfrm>
            <a:off x="6351712" y="1380977"/>
            <a:ext cx="255600" cy="1874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Down Arrow 63">
            <a:extLst>
              <a:ext uri="{FF2B5EF4-FFF2-40B4-BE49-F238E27FC236}">
                <a16:creationId xmlns:a16="http://schemas.microsoft.com/office/drawing/2014/main" id="{E421FBB7-5DB1-904F-A053-7E23BCF02D66}"/>
              </a:ext>
            </a:extLst>
          </p:cNvPr>
          <p:cNvSpPr/>
          <p:nvPr/>
        </p:nvSpPr>
        <p:spPr>
          <a:xfrm rot="5400000">
            <a:off x="9967610" y="2046172"/>
            <a:ext cx="255600" cy="649709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ube 64">
            <a:extLst>
              <a:ext uri="{FF2B5EF4-FFF2-40B4-BE49-F238E27FC236}">
                <a16:creationId xmlns:a16="http://schemas.microsoft.com/office/drawing/2014/main" id="{6193DE21-2B2D-1F48-92CE-C2E6041BB4CD}"/>
              </a:ext>
            </a:extLst>
          </p:cNvPr>
          <p:cNvSpPr/>
          <p:nvPr/>
        </p:nvSpPr>
        <p:spPr>
          <a:xfrm>
            <a:off x="8703769" y="1928139"/>
            <a:ext cx="928800" cy="928800"/>
          </a:xfrm>
          <a:prstGeom prst="cub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Resampled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Decoder features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D490792-7E40-3148-920D-1CD3BE60D613}"/>
              </a:ext>
            </a:extLst>
          </p:cNvPr>
          <p:cNvCxnSpPr>
            <a:cxnSpLocks/>
          </p:cNvCxnSpPr>
          <p:nvPr/>
        </p:nvCxnSpPr>
        <p:spPr>
          <a:xfrm>
            <a:off x="8634119" y="2172297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D8539A34-4ED9-D14F-B1E0-B1FD9B7E5E79}"/>
              </a:ext>
            </a:extLst>
          </p:cNvPr>
          <p:cNvSpPr txBox="1"/>
          <p:nvPr/>
        </p:nvSpPr>
        <p:spPr>
          <a:xfrm>
            <a:off x="8354435" y="2417308"/>
            <a:ext cx="3145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2H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61705155-5EAD-DC47-A528-4A72FB33E5E9}"/>
              </a:ext>
            </a:extLst>
          </p:cNvPr>
          <p:cNvCxnSpPr>
            <a:cxnSpLocks/>
          </p:cNvCxnSpPr>
          <p:nvPr/>
        </p:nvCxnSpPr>
        <p:spPr>
          <a:xfrm>
            <a:off x="8791932" y="2904548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4789E563-116C-C343-9A1C-7A5342438143}"/>
              </a:ext>
            </a:extLst>
          </p:cNvPr>
          <p:cNvSpPr txBox="1"/>
          <p:nvPr/>
        </p:nvSpPr>
        <p:spPr>
          <a:xfrm>
            <a:off x="8879590" y="2864244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2W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AC8E7F7-77C0-AB4A-863D-34D970D28F54}"/>
              </a:ext>
            </a:extLst>
          </p:cNvPr>
          <p:cNvCxnSpPr>
            <a:cxnSpLocks/>
          </p:cNvCxnSpPr>
          <p:nvPr/>
        </p:nvCxnSpPr>
        <p:spPr>
          <a:xfrm flipH="1">
            <a:off x="9483018" y="2675793"/>
            <a:ext cx="216683" cy="25345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48A54A6A-0DEE-AD4B-8FDA-22A30ED452D5}"/>
              </a:ext>
            </a:extLst>
          </p:cNvPr>
          <p:cNvSpPr txBox="1"/>
          <p:nvPr/>
        </p:nvSpPr>
        <p:spPr>
          <a:xfrm rot="18585441">
            <a:off x="9546454" y="2741134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D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24533C2-5E1E-7345-AB39-F01CEF76F41E}"/>
              </a:ext>
            </a:extLst>
          </p:cNvPr>
          <p:cNvSpPr txBox="1"/>
          <p:nvPr/>
        </p:nvSpPr>
        <p:spPr>
          <a:xfrm>
            <a:off x="9576578" y="1898663"/>
            <a:ext cx="1109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Nearest neighbor resampling</a:t>
            </a:r>
          </a:p>
        </p:txBody>
      </p:sp>
      <p:sp>
        <p:nvSpPr>
          <p:cNvPr id="75" name="Cube 74">
            <a:extLst>
              <a:ext uri="{FF2B5EF4-FFF2-40B4-BE49-F238E27FC236}">
                <a16:creationId xmlns:a16="http://schemas.microsoft.com/office/drawing/2014/main" id="{14E6AF9A-F2F9-E349-8D81-FB4D3378EAC7}"/>
              </a:ext>
            </a:extLst>
          </p:cNvPr>
          <p:cNvSpPr/>
          <p:nvPr/>
        </p:nvSpPr>
        <p:spPr>
          <a:xfrm>
            <a:off x="4299677" y="193890"/>
            <a:ext cx="928800" cy="928800"/>
          </a:xfrm>
          <a:prstGeom prst="cube">
            <a:avLst/>
          </a:prstGeom>
          <a:solidFill>
            <a:srgbClr val="F17E3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2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A0224FCF-E96F-1048-9382-B899A8604EDB}"/>
              </a:ext>
            </a:extLst>
          </p:cNvPr>
          <p:cNvCxnSpPr>
            <a:cxnSpLocks/>
          </p:cNvCxnSpPr>
          <p:nvPr/>
        </p:nvCxnSpPr>
        <p:spPr>
          <a:xfrm flipV="1">
            <a:off x="5051603" y="815095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A2845E0D-A35B-9145-A0CC-7F4F3778B1D3}"/>
              </a:ext>
            </a:extLst>
          </p:cNvPr>
          <p:cNvSpPr txBox="1"/>
          <p:nvPr/>
        </p:nvSpPr>
        <p:spPr>
          <a:xfrm rot="18835145">
            <a:off x="5159141" y="897128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</a:t>
            </a:r>
            <a:r>
              <a:rPr lang="en-US" sz="1000" baseline="-25000" dirty="0"/>
              <a:t>E</a:t>
            </a:r>
            <a:endParaRPr lang="en-US" sz="1000" dirty="0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438A99A2-4488-CB4D-A958-466F25EB852E}"/>
              </a:ext>
            </a:extLst>
          </p:cNvPr>
          <p:cNvCxnSpPr>
            <a:cxnSpLocks/>
          </p:cNvCxnSpPr>
          <p:nvPr/>
        </p:nvCxnSpPr>
        <p:spPr>
          <a:xfrm>
            <a:off x="4385216" y="1200393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EC7645C1-E0B0-8545-ADA3-920F04B5C1A3}"/>
              </a:ext>
            </a:extLst>
          </p:cNvPr>
          <p:cNvSpPr txBox="1"/>
          <p:nvPr/>
        </p:nvSpPr>
        <p:spPr>
          <a:xfrm>
            <a:off x="4472874" y="1160089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2W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6981ACEA-B51E-F344-8C6D-818D94C2E8AD}"/>
              </a:ext>
            </a:extLst>
          </p:cNvPr>
          <p:cNvCxnSpPr>
            <a:cxnSpLocks/>
          </p:cNvCxnSpPr>
          <p:nvPr/>
        </p:nvCxnSpPr>
        <p:spPr>
          <a:xfrm>
            <a:off x="4215222" y="473849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868B963D-6118-4745-9BCD-9347FFE36884}"/>
              </a:ext>
            </a:extLst>
          </p:cNvPr>
          <p:cNvSpPr txBox="1"/>
          <p:nvPr/>
        </p:nvSpPr>
        <p:spPr>
          <a:xfrm>
            <a:off x="3942696" y="658290"/>
            <a:ext cx="3145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2H</a:t>
            </a:r>
          </a:p>
        </p:txBody>
      </p:sp>
      <p:sp>
        <p:nvSpPr>
          <p:cNvPr id="82" name="Down Arrow 81">
            <a:extLst>
              <a:ext uri="{FF2B5EF4-FFF2-40B4-BE49-F238E27FC236}">
                <a16:creationId xmlns:a16="http://schemas.microsoft.com/office/drawing/2014/main" id="{6691159C-CAD4-4546-996E-52A713E780E7}"/>
              </a:ext>
            </a:extLst>
          </p:cNvPr>
          <p:cNvSpPr/>
          <p:nvPr/>
        </p:nvSpPr>
        <p:spPr>
          <a:xfrm>
            <a:off x="4526984" y="1374896"/>
            <a:ext cx="255600" cy="1874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Cube 82">
            <a:extLst>
              <a:ext uri="{FF2B5EF4-FFF2-40B4-BE49-F238E27FC236}">
                <a16:creationId xmlns:a16="http://schemas.microsoft.com/office/drawing/2014/main" id="{1B80A808-AE49-2C46-A970-4FB7C533BEA7}"/>
              </a:ext>
            </a:extLst>
          </p:cNvPr>
          <p:cNvSpPr/>
          <p:nvPr/>
        </p:nvSpPr>
        <p:spPr>
          <a:xfrm>
            <a:off x="2468054" y="187809"/>
            <a:ext cx="928800" cy="928800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1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BD460E3-B2A8-A44E-B767-DB1285930428}"/>
              </a:ext>
            </a:extLst>
          </p:cNvPr>
          <p:cNvCxnSpPr>
            <a:cxnSpLocks/>
          </p:cNvCxnSpPr>
          <p:nvPr/>
        </p:nvCxnSpPr>
        <p:spPr>
          <a:xfrm flipV="1">
            <a:off x="3219980" y="809014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1148C780-5C90-8544-93AF-B27F16BD4145}"/>
              </a:ext>
            </a:extLst>
          </p:cNvPr>
          <p:cNvSpPr txBox="1"/>
          <p:nvPr/>
        </p:nvSpPr>
        <p:spPr>
          <a:xfrm rot="18835145">
            <a:off x="3276228" y="880804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</a:t>
            </a:r>
            <a:r>
              <a:rPr lang="en-US" sz="1000" baseline="-25000" dirty="0"/>
              <a:t>E</a:t>
            </a:r>
            <a:endParaRPr lang="en-US" sz="1000" dirty="0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335583C5-3F89-1541-805B-B446B50804BD}"/>
              </a:ext>
            </a:extLst>
          </p:cNvPr>
          <p:cNvCxnSpPr>
            <a:cxnSpLocks/>
          </p:cNvCxnSpPr>
          <p:nvPr/>
        </p:nvCxnSpPr>
        <p:spPr>
          <a:xfrm>
            <a:off x="2553593" y="1194312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8056E974-388B-EA41-9BA8-FB97FD312BC3}"/>
              </a:ext>
            </a:extLst>
          </p:cNvPr>
          <p:cNvSpPr txBox="1"/>
          <p:nvPr/>
        </p:nvSpPr>
        <p:spPr>
          <a:xfrm>
            <a:off x="2641251" y="1154008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2W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3DCA4F0F-4DD6-464C-AF63-99145A60F4F3}"/>
              </a:ext>
            </a:extLst>
          </p:cNvPr>
          <p:cNvCxnSpPr>
            <a:cxnSpLocks/>
          </p:cNvCxnSpPr>
          <p:nvPr/>
        </p:nvCxnSpPr>
        <p:spPr>
          <a:xfrm>
            <a:off x="2383599" y="467768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357350A5-775E-894F-A4CE-331D98B750BF}"/>
              </a:ext>
            </a:extLst>
          </p:cNvPr>
          <p:cNvSpPr txBox="1"/>
          <p:nvPr/>
        </p:nvSpPr>
        <p:spPr>
          <a:xfrm>
            <a:off x="2111073" y="652209"/>
            <a:ext cx="3145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2H</a:t>
            </a:r>
          </a:p>
        </p:txBody>
      </p:sp>
      <p:sp>
        <p:nvSpPr>
          <p:cNvPr id="90" name="Down Arrow 89">
            <a:extLst>
              <a:ext uri="{FF2B5EF4-FFF2-40B4-BE49-F238E27FC236}">
                <a16:creationId xmlns:a16="http://schemas.microsoft.com/office/drawing/2014/main" id="{32B1C34F-B7B3-184C-8685-C5641DDB6719}"/>
              </a:ext>
            </a:extLst>
          </p:cNvPr>
          <p:cNvSpPr/>
          <p:nvPr/>
        </p:nvSpPr>
        <p:spPr>
          <a:xfrm>
            <a:off x="2695361" y="1368815"/>
            <a:ext cx="255600" cy="1874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Alternative Process 92">
            <a:extLst>
              <a:ext uri="{FF2B5EF4-FFF2-40B4-BE49-F238E27FC236}">
                <a16:creationId xmlns:a16="http://schemas.microsoft.com/office/drawing/2014/main" id="{C67DE99D-6375-9546-8FB2-A9A68AEEA563}"/>
              </a:ext>
            </a:extLst>
          </p:cNvPr>
          <p:cNvSpPr/>
          <p:nvPr/>
        </p:nvSpPr>
        <p:spPr>
          <a:xfrm>
            <a:off x="2486639" y="1558001"/>
            <a:ext cx="740907" cy="336586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1 x 1 CONV</a:t>
            </a:r>
          </a:p>
          <a:p>
            <a:pPr algn="ctr">
              <a:lnSpc>
                <a:spcPts val="1200"/>
              </a:lnSpc>
            </a:pPr>
            <a:r>
              <a:rPr lang="en-US" sz="1000" dirty="0"/>
              <a:t>C</a:t>
            </a:r>
            <a:r>
              <a:rPr lang="en-US" sz="1000" baseline="-25000" dirty="0"/>
              <a:t>E</a:t>
            </a:r>
          </a:p>
        </p:txBody>
      </p:sp>
      <p:sp>
        <p:nvSpPr>
          <p:cNvPr id="94" name="Down Arrow 93">
            <a:extLst>
              <a:ext uri="{FF2B5EF4-FFF2-40B4-BE49-F238E27FC236}">
                <a16:creationId xmlns:a16="http://schemas.microsoft.com/office/drawing/2014/main" id="{DD9D76BB-7207-EC47-A087-265AD660AC08}"/>
              </a:ext>
            </a:extLst>
          </p:cNvPr>
          <p:cNvSpPr/>
          <p:nvPr/>
        </p:nvSpPr>
        <p:spPr>
          <a:xfrm>
            <a:off x="2685934" y="1885509"/>
            <a:ext cx="255600" cy="161258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Down Arrow 98">
            <a:extLst>
              <a:ext uri="{FF2B5EF4-FFF2-40B4-BE49-F238E27FC236}">
                <a16:creationId xmlns:a16="http://schemas.microsoft.com/office/drawing/2014/main" id="{626F600A-89AF-B345-89CB-C56564D3ACF5}"/>
              </a:ext>
            </a:extLst>
          </p:cNvPr>
          <p:cNvSpPr/>
          <p:nvPr/>
        </p:nvSpPr>
        <p:spPr>
          <a:xfrm>
            <a:off x="4529331" y="1869387"/>
            <a:ext cx="255600" cy="1874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Down Arrow 99">
            <a:extLst>
              <a:ext uri="{FF2B5EF4-FFF2-40B4-BE49-F238E27FC236}">
                <a16:creationId xmlns:a16="http://schemas.microsoft.com/office/drawing/2014/main" id="{BA005AEB-5FE4-324B-A1BC-F3D8616EA0E9}"/>
              </a:ext>
            </a:extLst>
          </p:cNvPr>
          <p:cNvSpPr/>
          <p:nvPr/>
        </p:nvSpPr>
        <p:spPr>
          <a:xfrm>
            <a:off x="6363419" y="1884877"/>
            <a:ext cx="255600" cy="1874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Alternative Process 100">
            <a:extLst>
              <a:ext uri="{FF2B5EF4-FFF2-40B4-BE49-F238E27FC236}">
                <a16:creationId xmlns:a16="http://schemas.microsoft.com/office/drawing/2014/main" id="{B991A5DF-6523-6C44-A9A3-8919A369416E}"/>
              </a:ext>
            </a:extLst>
          </p:cNvPr>
          <p:cNvSpPr/>
          <p:nvPr/>
        </p:nvSpPr>
        <p:spPr>
          <a:xfrm>
            <a:off x="4249911" y="3773414"/>
            <a:ext cx="1212657" cy="360569"/>
          </a:xfrm>
          <a:prstGeom prst="flowChartAlternateProcess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Channel-wise Softmax</a:t>
            </a:r>
            <a:endParaRPr lang="en-US" sz="1000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7D0045B-3FBE-7647-8727-77700359F394}"/>
              </a:ext>
            </a:extLst>
          </p:cNvPr>
          <p:cNvSpPr txBox="1"/>
          <p:nvPr/>
        </p:nvSpPr>
        <p:spPr>
          <a:xfrm>
            <a:off x="6357911" y="1890264"/>
            <a:ext cx="254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.</a:t>
            </a:r>
            <a:endParaRPr lang="en-US" sz="1600" b="1" baseline="-25000" dirty="0">
              <a:solidFill>
                <a:schemeClr val="accent1"/>
              </a:solidFill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C67435FE-1290-D54B-851E-075845DA7073}"/>
              </a:ext>
            </a:extLst>
          </p:cNvPr>
          <p:cNvSpPr/>
          <p:nvPr/>
        </p:nvSpPr>
        <p:spPr>
          <a:xfrm>
            <a:off x="6365018" y="2064501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2230072-5AB8-6A4B-BA92-F3868739FC13}"/>
              </a:ext>
            </a:extLst>
          </p:cNvPr>
          <p:cNvSpPr txBox="1"/>
          <p:nvPr/>
        </p:nvSpPr>
        <p:spPr>
          <a:xfrm>
            <a:off x="6380726" y="1982742"/>
            <a:ext cx="254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.</a:t>
            </a:r>
            <a:endParaRPr lang="en-US" sz="1600" b="1" baseline="-25000" dirty="0">
              <a:solidFill>
                <a:schemeClr val="accent1"/>
              </a:solidFill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79EEC02-2D28-8046-ADC5-E0CE9F9CB45F}"/>
              </a:ext>
            </a:extLst>
          </p:cNvPr>
          <p:cNvSpPr txBox="1"/>
          <p:nvPr/>
        </p:nvSpPr>
        <p:spPr>
          <a:xfrm>
            <a:off x="4535037" y="1890264"/>
            <a:ext cx="254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.</a:t>
            </a:r>
            <a:endParaRPr lang="en-US" sz="1600" b="1" baseline="-25000" dirty="0">
              <a:solidFill>
                <a:schemeClr val="accent1"/>
              </a:solidFill>
            </a:endParaRP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D9E2614E-8487-064C-BEF6-61D25E0614B1}"/>
              </a:ext>
            </a:extLst>
          </p:cNvPr>
          <p:cNvSpPr/>
          <p:nvPr/>
        </p:nvSpPr>
        <p:spPr>
          <a:xfrm>
            <a:off x="4524662" y="2074336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BEF9572-100C-B94A-929B-C6537A442497}"/>
              </a:ext>
            </a:extLst>
          </p:cNvPr>
          <p:cNvSpPr txBox="1"/>
          <p:nvPr/>
        </p:nvSpPr>
        <p:spPr>
          <a:xfrm>
            <a:off x="4544590" y="1989924"/>
            <a:ext cx="254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.</a:t>
            </a:r>
            <a:endParaRPr lang="en-US" sz="1600" b="1" baseline="-25000" dirty="0">
              <a:solidFill>
                <a:schemeClr val="accent1"/>
              </a:solidFill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4FD56CF-8204-2E4D-A925-7FAE0B3197B1}"/>
              </a:ext>
            </a:extLst>
          </p:cNvPr>
          <p:cNvSpPr txBox="1"/>
          <p:nvPr/>
        </p:nvSpPr>
        <p:spPr>
          <a:xfrm>
            <a:off x="2702792" y="1943634"/>
            <a:ext cx="254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.</a:t>
            </a:r>
            <a:endParaRPr lang="en-US" sz="1600" b="1" baseline="-25000" dirty="0">
              <a:solidFill>
                <a:schemeClr val="accent1"/>
              </a:solidFill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47EDA29C-A3EB-2141-8F84-179C5AADAC39}"/>
              </a:ext>
            </a:extLst>
          </p:cNvPr>
          <p:cNvSpPr/>
          <p:nvPr/>
        </p:nvSpPr>
        <p:spPr>
          <a:xfrm>
            <a:off x="2692176" y="2035666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7851EA1-6FC2-3044-8BC5-CE0008DC2CDD}"/>
              </a:ext>
            </a:extLst>
          </p:cNvPr>
          <p:cNvSpPr txBox="1"/>
          <p:nvPr/>
        </p:nvSpPr>
        <p:spPr>
          <a:xfrm>
            <a:off x="2702792" y="1961954"/>
            <a:ext cx="254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.</a:t>
            </a:r>
            <a:endParaRPr lang="en-US" sz="1600" b="1" baseline="-25000" dirty="0">
              <a:solidFill>
                <a:schemeClr val="accent1"/>
              </a:solidFill>
            </a:endParaRPr>
          </a:p>
        </p:txBody>
      </p:sp>
      <p:cxnSp>
        <p:nvCxnSpPr>
          <p:cNvPr id="124" name="Curved Connector 123">
            <a:extLst>
              <a:ext uri="{FF2B5EF4-FFF2-40B4-BE49-F238E27FC236}">
                <a16:creationId xmlns:a16="http://schemas.microsoft.com/office/drawing/2014/main" id="{A6416F6C-6256-AD42-8B06-87AC6A3BA925}"/>
              </a:ext>
            </a:extLst>
          </p:cNvPr>
          <p:cNvCxnSpPr>
            <a:cxnSpLocks/>
            <a:stCxn id="146" idx="1"/>
            <a:endCxn id="114" idx="2"/>
          </p:cNvCxnSpPr>
          <p:nvPr/>
        </p:nvCxnSpPr>
        <p:spPr>
          <a:xfrm rot="10800000">
            <a:off x="2829794" y="2300509"/>
            <a:ext cx="4564139" cy="16250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6" name="Curved Connector 115">
            <a:extLst>
              <a:ext uri="{FF2B5EF4-FFF2-40B4-BE49-F238E27FC236}">
                <a16:creationId xmlns:a16="http://schemas.microsoft.com/office/drawing/2014/main" id="{99C985A9-2802-FA4D-86B8-AD5D43DA89BA}"/>
              </a:ext>
            </a:extLst>
          </p:cNvPr>
          <p:cNvCxnSpPr>
            <a:cxnSpLocks/>
            <a:stCxn id="146" idx="1"/>
            <a:endCxn id="108" idx="2"/>
          </p:cNvCxnSpPr>
          <p:nvPr/>
        </p:nvCxnSpPr>
        <p:spPr>
          <a:xfrm rot="10800000">
            <a:off x="6507728" y="2321297"/>
            <a:ext cx="886205" cy="14171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Curved Connector 116">
            <a:extLst>
              <a:ext uri="{FF2B5EF4-FFF2-40B4-BE49-F238E27FC236}">
                <a16:creationId xmlns:a16="http://schemas.microsoft.com/office/drawing/2014/main" id="{EF9BEE76-A762-9C48-B654-87A9A3F02507}"/>
              </a:ext>
            </a:extLst>
          </p:cNvPr>
          <p:cNvCxnSpPr>
            <a:cxnSpLocks/>
            <a:stCxn id="146" idx="1"/>
            <a:endCxn id="111" idx="2"/>
          </p:cNvCxnSpPr>
          <p:nvPr/>
        </p:nvCxnSpPr>
        <p:spPr>
          <a:xfrm rot="10800000">
            <a:off x="4671592" y="2328479"/>
            <a:ext cx="2722341" cy="13453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3" name="Or 142">
            <a:extLst>
              <a:ext uri="{FF2B5EF4-FFF2-40B4-BE49-F238E27FC236}">
                <a16:creationId xmlns:a16="http://schemas.microsoft.com/office/drawing/2014/main" id="{1AA8AE45-BF10-2C48-9F95-2722B6ACBF1F}"/>
              </a:ext>
            </a:extLst>
          </p:cNvPr>
          <p:cNvSpPr/>
          <p:nvPr/>
        </p:nvSpPr>
        <p:spPr>
          <a:xfrm>
            <a:off x="4748337" y="5995864"/>
            <a:ext cx="255587" cy="262867"/>
          </a:xfrm>
          <a:prstGeom prst="flowChartO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6" name="Alternative Process 145">
            <a:extLst>
              <a:ext uri="{FF2B5EF4-FFF2-40B4-BE49-F238E27FC236}">
                <a16:creationId xmlns:a16="http://schemas.microsoft.com/office/drawing/2014/main" id="{17E7C3EC-F46B-7648-A15A-57A3FBFF8630}"/>
              </a:ext>
            </a:extLst>
          </p:cNvPr>
          <p:cNvSpPr/>
          <p:nvPr/>
        </p:nvSpPr>
        <p:spPr>
          <a:xfrm>
            <a:off x="7393932" y="2228818"/>
            <a:ext cx="643317" cy="468390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ts val="1100"/>
              </a:lnSpc>
            </a:pPr>
            <a:r>
              <a:rPr lang="en-US" sz="1000" b="1" dirty="0"/>
              <a:t>1 x 1 </a:t>
            </a:r>
          </a:p>
          <a:p>
            <a:pPr algn="ctr">
              <a:lnSpc>
                <a:spcPts val="1100"/>
              </a:lnSpc>
            </a:pPr>
            <a:r>
              <a:rPr lang="en-US" sz="1000" b="1" dirty="0"/>
              <a:t>CONV</a:t>
            </a:r>
          </a:p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sp>
        <p:nvSpPr>
          <p:cNvPr id="153" name="Down Arrow 152">
            <a:extLst>
              <a:ext uri="{FF2B5EF4-FFF2-40B4-BE49-F238E27FC236}">
                <a16:creationId xmlns:a16="http://schemas.microsoft.com/office/drawing/2014/main" id="{D7F05C88-0B51-954B-8556-0FEC78754A9F}"/>
              </a:ext>
            </a:extLst>
          </p:cNvPr>
          <p:cNvSpPr/>
          <p:nvPr/>
        </p:nvSpPr>
        <p:spPr>
          <a:xfrm rot="5400000">
            <a:off x="8145217" y="2376713"/>
            <a:ext cx="255600" cy="287254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4C38FE93-23AB-0D40-97E2-0E5AA75D56FA}"/>
              </a:ext>
            </a:extLst>
          </p:cNvPr>
          <p:cNvSpPr/>
          <p:nvPr/>
        </p:nvSpPr>
        <p:spPr>
          <a:xfrm>
            <a:off x="4757427" y="2575093"/>
            <a:ext cx="612000" cy="612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3003808A-CB48-DA4D-B229-D7A03022A3B6}"/>
              </a:ext>
            </a:extLst>
          </p:cNvPr>
          <p:cNvSpPr/>
          <p:nvPr/>
        </p:nvSpPr>
        <p:spPr>
          <a:xfrm>
            <a:off x="4634089" y="2696779"/>
            <a:ext cx="612000" cy="6120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Alternative Process 259">
            <a:extLst>
              <a:ext uri="{FF2B5EF4-FFF2-40B4-BE49-F238E27FC236}">
                <a16:creationId xmlns:a16="http://schemas.microsoft.com/office/drawing/2014/main" id="{DF88D60A-EECA-A94E-A9E2-FC48891302B5}"/>
              </a:ext>
            </a:extLst>
          </p:cNvPr>
          <p:cNvSpPr/>
          <p:nvPr/>
        </p:nvSpPr>
        <p:spPr>
          <a:xfrm>
            <a:off x="8799863" y="3709003"/>
            <a:ext cx="643317" cy="468390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ts val="1100"/>
              </a:lnSpc>
            </a:pPr>
            <a:r>
              <a:rPr lang="en-US" sz="1000" b="1" dirty="0"/>
              <a:t>3 x 3 </a:t>
            </a:r>
          </a:p>
          <a:p>
            <a:pPr algn="ctr">
              <a:lnSpc>
                <a:spcPts val="1100"/>
              </a:lnSpc>
            </a:pPr>
            <a:r>
              <a:rPr lang="en-US" sz="1000" b="1" dirty="0"/>
              <a:t>CONV</a:t>
            </a:r>
          </a:p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20EC7DC8-6508-AC44-B1D6-6FF2EC844A0A}"/>
              </a:ext>
            </a:extLst>
          </p:cNvPr>
          <p:cNvSpPr/>
          <p:nvPr/>
        </p:nvSpPr>
        <p:spPr>
          <a:xfrm>
            <a:off x="4758480" y="2573570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39BF18D4-9814-3D43-9C00-5DAD33EA8515}"/>
              </a:ext>
            </a:extLst>
          </p:cNvPr>
          <p:cNvSpPr/>
          <p:nvPr/>
        </p:nvSpPr>
        <p:spPr>
          <a:xfrm>
            <a:off x="4856885" y="2573570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CCA1050A-0300-C648-ADB8-A93B753AD075}"/>
              </a:ext>
            </a:extLst>
          </p:cNvPr>
          <p:cNvSpPr/>
          <p:nvPr/>
        </p:nvSpPr>
        <p:spPr>
          <a:xfrm>
            <a:off x="5268834" y="2572521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6C1BEF11-C17C-394B-84B3-404734078B79}"/>
              </a:ext>
            </a:extLst>
          </p:cNvPr>
          <p:cNvSpPr txBox="1"/>
          <p:nvPr/>
        </p:nvSpPr>
        <p:spPr>
          <a:xfrm>
            <a:off x="4782055" y="2516968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EF3421C4-292E-2541-BC74-35FE7F3C8E15}"/>
              </a:ext>
            </a:extLst>
          </p:cNvPr>
          <p:cNvSpPr/>
          <p:nvPr/>
        </p:nvSpPr>
        <p:spPr>
          <a:xfrm>
            <a:off x="5268061" y="3086750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1980FA1E-DA86-9A4D-9376-973B6A144AD1}"/>
              </a:ext>
            </a:extLst>
          </p:cNvPr>
          <p:cNvSpPr/>
          <p:nvPr/>
        </p:nvSpPr>
        <p:spPr>
          <a:xfrm>
            <a:off x="4630925" y="2705712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DBE63018-094E-D740-A376-7F1B4A9453BC}"/>
              </a:ext>
            </a:extLst>
          </p:cNvPr>
          <p:cNvSpPr/>
          <p:nvPr/>
        </p:nvSpPr>
        <p:spPr>
          <a:xfrm>
            <a:off x="4729330" y="2705712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469F55CC-6C92-ED4E-A608-49F38FB170AF}"/>
              </a:ext>
            </a:extLst>
          </p:cNvPr>
          <p:cNvSpPr/>
          <p:nvPr/>
        </p:nvSpPr>
        <p:spPr>
          <a:xfrm>
            <a:off x="5141279" y="2704663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08A63C22-0735-8447-A0D5-7845765CF9C3}"/>
              </a:ext>
            </a:extLst>
          </p:cNvPr>
          <p:cNvSpPr txBox="1"/>
          <p:nvPr/>
        </p:nvSpPr>
        <p:spPr>
          <a:xfrm>
            <a:off x="4787737" y="2601422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AA1F680D-A0EF-B34A-9900-C6857950134E}"/>
              </a:ext>
            </a:extLst>
          </p:cNvPr>
          <p:cNvSpPr/>
          <p:nvPr/>
        </p:nvSpPr>
        <p:spPr>
          <a:xfrm>
            <a:off x="5141005" y="3210099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>
            <a:extLst>
              <a:ext uri="{FF2B5EF4-FFF2-40B4-BE49-F238E27FC236}">
                <a16:creationId xmlns:a16="http://schemas.microsoft.com/office/drawing/2014/main" id="{BBBCA1D1-E854-1143-BFF4-56EB35F84DF4}"/>
              </a:ext>
            </a:extLst>
          </p:cNvPr>
          <p:cNvSpPr/>
          <p:nvPr/>
        </p:nvSpPr>
        <p:spPr>
          <a:xfrm>
            <a:off x="4539950" y="2811227"/>
            <a:ext cx="612000" cy="61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64AA3F86-E655-394D-ADC4-6A062376C742}"/>
              </a:ext>
            </a:extLst>
          </p:cNvPr>
          <p:cNvSpPr/>
          <p:nvPr/>
        </p:nvSpPr>
        <p:spPr>
          <a:xfrm>
            <a:off x="4542747" y="2819741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9042181A-308F-B446-AC5A-89A236E3452F}"/>
              </a:ext>
            </a:extLst>
          </p:cNvPr>
          <p:cNvSpPr/>
          <p:nvPr/>
        </p:nvSpPr>
        <p:spPr>
          <a:xfrm>
            <a:off x="4641152" y="2819741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>
            <a:extLst>
              <a:ext uri="{FF2B5EF4-FFF2-40B4-BE49-F238E27FC236}">
                <a16:creationId xmlns:a16="http://schemas.microsoft.com/office/drawing/2014/main" id="{9C3D3A23-4104-834F-8E1C-5BCB7118C2E4}"/>
              </a:ext>
            </a:extLst>
          </p:cNvPr>
          <p:cNvSpPr/>
          <p:nvPr/>
        </p:nvSpPr>
        <p:spPr>
          <a:xfrm>
            <a:off x="4542746" y="2918421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>
            <a:extLst>
              <a:ext uri="{FF2B5EF4-FFF2-40B4-BE49-F238E27FC236}">
                <a16:creationId xmlns:a16="http://schemas.microsoft.com/office/drawing/2014/main" id="{35498020-45C8-EE44-BB38-43E7CA8F4F7F}"/>
              </a:ext>
            </a:extLst>
          </p:cNvPr>
          <p:cNvSpPr/>
          <p:nvPr/>
        </p:nvSpPr>
        <p:spPr>
          <a:xfrm>
            <a:off x="4539950" y="3330670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0CFC72EA-FAFD-1C47-AD65-4FC1F0BF1B75}"/>
              </a:ext>
            </a:extLst>
          </p:cNvPr>
          <p:cNvSpPr/>
          <p:nvPr/>
        </p:nvSpPr>
        <p:spPr>
          <a:xfrm>
            <a:off x="5054027" y="281615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357CBBDD-FD27-094D-B73E-528A1A2D8711}"/>
              </a:ext>
            </a:extLst>
          </p:cNvPr>
          <p:cNvSpPr/>
          <p:nvPr/>
        </p:nvSpPr>
        <p:spPr>
          <a:xfrm>
            <a:off x="5063427" y="3328180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80E13DCD-2473-3F40-BF33-A8D92A5F4723}"/>
              </a:ext>
            </a:extLst>
          </p:cNvPr>
          <p:cNvSpPr txBox="1"/>
          <p:nvPr/>
        </p:nvSpPr>
        <p:spPr>
          <a:xfrm rot="5400000">
            <a:off x="4468369" y="3033548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F485516F-A553-4B4B-97F8-E55E0338AC22}"/>
              </a:ext>
            </a:extLst>
          </p:cNvPr>
          <p:cNvSpPr txBox="1"/>
          <p:nvPr/>
        </p:nvSpPr>
        <p:spPr>
          <a:xfrm rot="2916247">
            <a:off x="4702592" y="2975414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283" name="Down Arrow 282">
            <a:extLst>
              <a:ext uri="{FF2B5EF4-FFF2-40B4-BE49-F238E27FC236}">
                <a16:creationId xmlns:a16="http://schemas.microsoft.com/office/drawing/2014/main" id="{73D40311-4136-C04F-A7C1-01A4EEB8A32F}"/>
              </a:ext>
            </a:extLst>
          </p:cNvPr>
          <p:cNvSpPr/>
          <p:nvPr/>
        </p:nvSpPr>
        <p:spPr>
          <a:xfrm>
            <a:off x="4738034" y="3612913"/>
            <a:ext cx="217255" cy="15437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EFBCC7CC-62C2-1943-A33A-D9BF23B616FC}"/>
              </a:ext>
            </a:extLst>
          </p:cNvPr>
          <p:cNvSpPr txBox="1"/>
          <p:nvPr/>
        </p:nvSpPr>
        <p:spPr>
          <a:xfrm>
            <a:off x="5275742" y="-24939"/>
            <a:ext cx="2182581" cy="25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00" dirty="0"/>
              <a:t>Multi-receptive context feature maps</a:t>
            </a:r>
          </a:p>
        </p:txBody>
      </p:sp>
      <p:sp>
        <p:nvSpPr>
          <p:cNvPr id="294" name="Summing Junction 293">
            <a:extLst>
              <a:ext uri="{FF2B5EF4-FFF2-40B4-BE49-F238E27FC236}">
                <a16:creationId xmlns:a16="http://schemas.microsoft.com/office/drawing/2014/main" id="{92AF7FEA-52B6-504C-B01F-ABDD146A6E29}"/>
              </a:ext>
            </a:extLst>
          </p:cNvPr>
          <p:cNvSpPr/>
          <p:nvPr/>
        </p:nvSpPr>
        <p:spPr>
          <a:xfrm>
            <a:off x="3309636" y="5548163"/>
            <a:ext cx="272302" cy="273960"/>
          </a:xfrm>
          <a:prstGeom prst="flowChartSummingJunct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B2B583CA-AD6E-904E-8633-DEC7DC8D6BCE}"/>
              </a:ext>
            </a:extLst>
          </p:cNvPr>
          <p:cNvSpPr txBox="1"/>
          <p:nvPr/>
        </p:nvSpPr>
        <p:spPr>
          <a:xfrm rot="16200000">
            <a:off x="1425477" y="5951502"/>
            <a:ext cx="119859" cy="4571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296" name="Down Arrow 295">
            <a:extLst>
              <a:ext uri="{FF2B5EF4-FFF2-40B4-BE49-F238E27FC236}">
                <a16:creationId xmlns:a16="http://schemas.microsoft.com/office/drawing/2014/main" id="{0DCA4967-307F-3347-8758-A0D88D89A7A3}"/>
              </a:ext>
            </a:extLst>
          </p:cNvPr>
          <p:cNvSpPr/>
          <p:nvPr/>
        </p:nvSpPr>
        <p:spPr>
          <a:xfrm>
            <a:off x="4738594" y="4124243"/>
            <a:ext cx="225688" cy="172818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Alternative Process 296">
            <a:extLst>
              <a:ext uri="{FF2B5EF4-FFF2-40B4-BE49-F238E27FC236}">
                <a16:creationId xmlns:a16="http://schemas.microsoft.com/office/drawing/2014/main" id="{6D919F09-FFD8-9C4B-A1FA-0D32357EDD13}"/>
              </a:ext>
            </a:extLst>
          </p:cNvPr>
          <p:cNvSpPr/>
          <p:nvPr/>
        </p:nvSpPr>
        <p:spPr>
          <a:xfrm>
            <a:off x="8056375" y="399015"/>
            <a:ext cx="2925570" cy="1098463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1">
              <a:lnSpc>
                <a:spcPts val="1400"/>
              </a:lnSpc>
            </a:pPr>
            <a:r>
              <a:rPr lang="en-US" sz="1000" dirty="0"/>
              <a:t>Broadcasted point-wise multiplication</a:t>
            </a:r>
          </a:p>
          <a:p>
            <a:pPr lvl="1">
              <a:lnSpc>
                <a:spcPts val="1400"/>
              </a:lnSpc>
            </a:pPr>
            <a:r>
              <a:rPr lang="en-US" sz="1000" dirty="0"/>
              <a:t>Element-wise addition</a:t>
            </a:r>
          </a:p>
          <a:p>
            <a:pPr lvl="1">
              <a:lnSpc>
                <a:spcPts val="1400"/>
              </a:lnSpc>
            </a:pPr>
            <a:r>
              <a:rPr lang="en-US" sz="1000" dirty="0"/>
              <a:t>Channel-wise Dot product</a:t>
            </a:r>
          </a:p>
          <a:p>
            <a:pPr lvl="1">
              <a:lnSpc>
                <a:spcPts val="1400"/>
              </a:lnSpc>
            </a:pPr>
            <a:r>
              <a:rPr lang="en-US" sz="1000" dirty="0"/>
              <a:t>2D Convolution (kernel size f1 x f2, output channels) + BatchNorm + ReLU</a:t>
            </a:r>
          </a:p>
        </p:txBody>
      </p:sp>
      <p:sp>
        <p:nvSpPr>
          <p:cNvPr id="298" name="Summing Junction 297">
            <a:extLst>
              <a:ext uri="{FF2B5EF4-FFF2-40B4-BE49-F238E27FC236}">
                <a16:creationId xmlns:a16="http://schemas.microsoft.com/office/drawing/2014/main" id="{DB6DC085-57E7-7D4F-B3BA-A1A81B742FFB}"/>
              </a:ext>
            </a:extLst>
          </p:cNvPr>
          <p:cNvSpPr/>
          <p:nvPr/>
        </p:nvSpPr>
        <p:spPr>
          <a:xfrm>
            <a:off x="8281400" y="536282"/>
            <a:ext cx="132920" cy="141276"/>
          </a:xfrm>
          <a:prstGeom prst="flowChartSummingJunction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r 298">
            <a:extLst>
              <a:ext uri="{FF2B5EF4-FFF2-40B4-BE49-F238E27FC236}">
                <a16:creationId xmlns:a16="http://schemas.microsoft.com/office/drawing/2014/main" id="{9D1902D1-9752-9149-843B-A20BC6ADF0BF}"/>
              </a:ext>
            </a:extLst>
          </p:cNvPr>
          <p:cNvSpPr/>
          <p:nvPr/>
        </p:nvSpPr>
        <p:spPr>
          <a:xfrm>
            <a:off x="8286397" y="711450"/>
            <a:ext cx="134704" cy="136674"/>
          </a:xfrm>
          <a:prstGeom prst="flowChartO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A5247B88-8A02-8C44-99F0-D57DB3D6EFB9}"/>
              </a:ext>
            </a:extLst>
          </p:cNvPr>
          <p:cNvSpPr/>
          <p:nvPr/>
        </p:nvSpPr>
        <p:spPr>
          <a:xfrm>
            <a:off x="8122330" y="1071201"/>
            <a:ext cx="49885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dirty="0"/>
              <a:t>CONV</a:t>
            </a:r>
            <a:endParaRPr lang="en-US" sz="1000" dirty="0"/>
          </a:p>
        </p:txBody>
      </p:sp>
      <p:sp>
        <p:nvSpPr>
          <p:cNvPr id="303" name="Alternative Process 302">
            <a:extLst>
              <a:ext uri="{FF2B5EF4-FFF2-40B4-BE49-F238E27FC236}">
                <a16:creationId xmlns:a16="http://schemas.microsoft.com/office/drawing/2014/main" id="{C3C9027C-FCC3-364A-BCE5-C876720B44A4}"/>
              </a:ext>
            </a:extLst>
          </p:cNvPr>
          <p:cNvSpPr/>
          <p:nvPr/>
        </p:nvSpPr>
        <p:spPr>
          <a:xfrm>
            <a:off x="4516673" y="4301122"/>
            <a:ext cx="669874" cy="277968"/>
          </a:xfrm>
          <a:prstGeom prst="flowChartAlternateProcess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Unstack</a:t>
            </a:r>
            <a:endParaRPr lang="en-US" sz="1000" dirty="0"/>
          </a:p>
        </p:txBody>
      </p:sp>
      <p:sp>
        <p:nvSpPr>
          <p:cNvPr id="305" name="TextBox 304">
            <a:extLst>
              <a:ext uri="{FF2B5EF4-FFF2-40B4-BE49-F238E27FC236}">
                <a16:creationId xmlns:a16="http://schemas.microsoft.com/office/drawing/2014/main" id="{4033ADA7-56CD-2C43-B921-8F08AC312C73}"/>
              </a:ext>
            </a:extLst>
          </p:cNvPr>
          <p:cNvSpPr txBox="1"/>
          <p:nvPr/>
        </p:nvSpPr>
        <p:spPr>
          <a:xfrm>
            <a:off x="5478244" y="2904945"/>
            <a:ext cx="1104681" cy="417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00" dirty="0"/>
              <a:t>Stacked context pixels weights</a:t>
            </a:r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F2211869-4D93-F14E-BFCE-8E3608619AC6}"/>
              </a:ext>
            </a:extLst>
          </p:cNvPr>
          <p:cNvSpPr txBox="1"/>
          <p:nvPr/>
        </p:nvSpPr>
        <p:spPr>
          <a:xfrm rot="16200000">
            <a:off x="1523013" y="5945422"/>
            <a:ext cx="95475" cy="11279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311" name="Cube 310">
            <a:extLst>
              <a:ext uri="{FF2B5EF4-FFF2-40B4-BE49-F238E27FC236}">
                <a16:creationId xmlns:a16="http://schemas.microsoft.com/office/drawing/2014/main" id="{7F4DC9C7-4091-4D4A-A18A-C4D0575D9E84}"/>
              </a:ext>
            </a:extLst>
          </p:cNvPr>
          <p:cNvSpPr/>
          <p:nvPr/>
        </p:nvSpPr>
        <p:spPr>
          <a:xfrm>
            <a:off x="7215438" y="5835665"/>
            <a:ext cx="928800" cy="928800"/>
          </a:xfrm>
          <a:prstGeom prst="cube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Attended Context</a:t>
            </a:r>
          </a:p>
        </p:txBody>
      </p:sp>
      <p:sp>
        <p:nvSpPr>
          <p:cNvPr id="312" name="Down Arrow 311">
            <a:extLst>
              <a:ext uri="{FF2B5EF4-FFF2-40B4-BE49-F238E27FC236}">
                <a16:creationId xmlns:a16="http://schemas.microsoft.com/office/drawing/2014/main" id="{E6E1857E-969A-704F-A452-97371E00F0EF}"/>
              </a:ext>
            </a:extLst>
          </p:cNvPr>
          <p:cNvSpPr/>
          <p:nvPr/>
        </p:nvSpPr>
        <p:spPr>
          <a:xfrm rot="16200000">
            <a:off x="5844950" y="5388846"/>
            <a:ext cx="255600" cy="2306554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Down Arrow 312">
            <a:extLst>
              <a:ext uri="{FF2B5EF4-FFF2-40B4-BE49-F238E27FC236}">
                <a16:creationId xmlns:a16="http://schemas.microsoft.com/office/drawing/2014/main" id="{2BED269E-7A69-EB4E-93DE-3B8AC13C02F2}"/>
              </a:ext>
            </a:extLst>
          </p:cNvPr>
          <p:cNvSpPr/>
          <p:nvPr/>
        </p:nvSpPr>
        <p:spPr>
          <a:xfrm>
            <a:off x="8976279" y="3135380"/>
            <a:ext cx="255600" cy="525808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Down Arrow 313">
            <a:extLst>
              <a:ext uri="{FF2B5EF4-FFF2-40B4-BE49-F238E27FC236}">
                <a16:creationId xmlns:a16="http://schemas.microsoft.com/office/drawing/2014/main" id="{85575FA9-EA30-7345-A432-58975AA4FB43}"/>
              </a:ext>
            </a:extLst>
          </p:cNvPr>
          <p:cNvSpPr/>
          <p:nvPr/>
        </p:nvSpPr>
        <p:spPr>
          <a:xfrm>
            <a:off x="8993721" y="4234209"/>
            <a:ext cx="255600" cy="202452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TextBox 331">
            <a:extLst>
              <a:ext uri="{FF2B5EF4-FFF2-40B4-BE49-F238E27FC236}">
                <a16:creationId xmlns:a16="http://schemas.microsoft.com/office/drawing/2014/main" id="{E2DA822F-2647-9E4C-9F9A-95658BFB19DE}"/>
              </a:ext>
            </a:extLst>
          </p:cNvPr>
          <p:cNvSpPr txBox="1"/>
          <p:nvPr/>
        </p:nvSpPr>
        <p:spPr>
          <a:xfrm>
            <a:off x="4710800" y="2708369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34" name="Down Arrow 333">
            <a:extLst>
              <a:ext uri="{FF2B5EF4-FFF2-40B4-BE49-F238E27FC236}">
                <a16:creationId xmlns:a16="http://schemas.microsoft.com/office/drawing/2014/main" id="{43FEDF21-386F-0541-804A-33B60EABE2D5}"/>
              </a:ext>
            </a:extLst>
          </p:cNvPr>
          <p:cNvSpPr/>
          <p:nvPr/>
        </p:nvSpPr>
        <p:spPr>
          <a:xfrm>
            <a:off x="4587978" y="2442765"/>
            <a:ext cx="156280" cy="258155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7A179688-FE6A-944F-BC2D-F504696CF1E1}"/>
              </a:ext>
            </a:extLst>
          </p:cNvPr>
          <p:cNvSpPr/>
          <p:nvPr/>
        </p:nvSpPr>
        <p:spPr>
          <a:xfrm>
            <a:off x="2786828" y="2392539"/>
            <a:ext cx="98405" cy="6245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Down Arrow 335">
            <a:extLst>
              <a:ext uri="{FF2B5EF4-FFF2-40B4-BE49-F238E27FC236}">
                <a16:creationId xmlns:a16="http://schemas.microsoft.com/office/drawing/2014/main" id="{28C1C911-091B-474B-84D1-BEE31ED5964E}"/>
              </a:ext>
            </a:extLst>
          </p:cNvPr>
          <p:cNvSpPr/>
          <p:nvPr/>
        </p:nvSpPr>
        <p:spPr>
          <a:xfrm rot="5400000">
            <a:off x="5855888" y="2236055"/>
            <a:ext cx="193059" cy="1179605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BCABFD44-6A6C-2C4F-AC6E-0428A10FAE7F}"/>
              </a:ext>
            </a:extLst>
          </p:cNvPr>
          <p:cNvSpPr/>
          <p:nvPr/>
        </p:nvSpPr>
        <p:spPr>
          <a:xfrm>
            <a:off x="6439476" y="2483802"/>
            <a:ext cx="98405" cy="3878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0AC3101B-8785-CE4A-84D7-84A42D30CD07}"/>
              </a:ext>
            </a:extLst>
          </p:cNvPr>
          <p:cNvSpPr txBox="1"/>
          <p:nvPr/>
        </p:nvSpPr>
        <p:spPr>
          <a:xfrm>
            <a:off x="2871347" y="2936725"/>
            <a:ext cx="77714" cy="723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D6829970-E086-C047-BC51-2360445EE63D}"/>
              </a:ext>
            </a:extLst>
          </p:cNvPr>
          <p:cNvSpPr txBox="1"/>
          <p:nvPr/>
        </p:nvSpPr>
        <p:spPr>
          <a:xfrm flipH="1">
            <a:off x="6365018" y="2793967"/>
            <a:ext cx="110004" cy="749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340" name="Down Arrow 339">
            <a:extLst>
              <a:ext uri="{FF2B5EF4-FFF2-40B4-BE49-F238E27FC236}">
                <a16:creationId xmlns:a16="http://schemas.microsoft.com/office/drawing/2014/main" id="{41D73D3D-904D-3B4C-B41C-8AC1C6775942}"/>
              </a:ext>
            </a:extLst>
          </p:cNvPr>
          <p:cNvSpPr/>
          <p:nvPr/>
        </p:nvSpPr>
        <p:spPr>
          <a:xfrm>
            <a:off x="3360106" y="4404109"/>
            <a:ext cx="227913" cy="332693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Down Arrow 340">
            <a:extLst>
              <a:ext uri="{FF2B5EF4-FFF2-40B4-BE49-F238E27FC236}">
                <a16:creationId xmlns:a16="http://schemas.microsoft.com/office/drawing/2014/main" id="{07F24BF0-09CF-7742-BC92-688ECB9626AE}"/>
              </a:ext>
            </a:extLst>
          </p:cNvPr>
          <p:cNvSpPr/>
          <p:nvPr/>
        </p:nvSpPr>
        <p:spPr>
          <a:xfrm>
            <a:off x="4713414" y="4575761"/>
            <a:ext cx="255600" cy="197089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Down Arrow 341">
            <a:extLst>
              <a:ext uri="{FF2B5EF4-FFF2-40B4-BE49-F238E27FC236}">
                <a16:creationId xmlns:a16="http://schemas.microsoft.com/office/drawing/2014/main" id="{CBD6EAEC-E07D-584A-BB1D-223D36A972F5}"/>
              </a:ext>
            </a:extLst>
          </p:cNvPr>
          <p:cNvSpPr/>
          <p:nvPr/>
        </p:nvSpPr>
        <p:spPr>
          <a:xfrm>
            <a:off x="6095534" y="4412521"/>
            <a:ext cx="255600" cy="36351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005957DA-0698-4449-85A1-BAD11752CED3}"/>
              </a:ext>
            </a:extLst>
          </p:cNvPr>
          <p:cNvSpPr/>
          <p:nvPr/>
        </p:nvSpPr>
        <p:spPr>
          <a:xfrm>
            <a:off x="3172629" y="4747416"/>
            <a:ext cx="612000" cy="61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2E670AFC-5206-DB47-8E9C-393950511E1C}"/>
              </a:ext>
            </a:extLst>
          </p:cNvPr>
          <p:cNvSpPr/>
          <p:nvPr/>
        </p:nvSpPr>
        <p:spPr>
          <a:xfrm>
            <a:off x="3175426" y="4755930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A7F5960D-612A-D341-8FB5-B286BF1EFCEA}"/>
              </a:ext>
            </a:extLst>
          </p:cNvPr>
          <p:cNvSpPr/>
          <p:nvPr/>
        </p:nvSpPr>
        <p:spPr>
          <a:xfrm>
            <a:off x="3273831" y="4755930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23FA4F61-870D-284B-93AA-F6DABD77A6CA}"/>
              </a:ext>
            </a:extLst>
          </p:cNvPr>
          <p:cNvSpPr/>
          <p:nvPr/>
        </p:nvSpPr>
        <p:spPr>
          <a:xfrm>
            <a:off x="3175425" y="4854610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7E2AE76D-4EEC-1049-BC58-914BEA146936}"/>
              </a:ext>
            </a:extLst>
          </p:cNvPr>
          <p:cNvSpPr/>
          <p:nvPr/>
        </p:nvSpPr>
        <p:spPr>
          <a:xfrm>
            <a:off x="3172629" y="5266859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59D297EC-C8C9-344B-B7E6-95408D951DDC}"/>
              </a:ext>
            </a:extLst>
          </p:cNvPr>
          <p:cNvSpPr/>
          <p:nvPr/>
        </p:nvSpPr>
        <p:spPr>
          <a:xfrm>
            <a:off x="3683668" y="4744354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F75ABE8A-A1C2-C54A-8BB4-ED378946CFA7}"/>
              </a:ext>
            </a:extLst>
          </p:cNvPr>
          <p:cNvSpPr/>
          <p:nvPr/>
        </p:nvSpPr>
        <p:spPr>
          <a:xfrm>
            <a:off x="3697130" y="5263798"/>
            <a:ext cx="98405" cy="98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50FE46F6-1128-454C-B0EE-DA6CB7B2E142}"/>
              </a:ext>
            </a:extLst>
          </p:cNvPr>
          <p:cNvSpPr txBox="1"/>
          <p:nvPr/>
        </p:nvSpPr>
        <p:spPr>
          <a:xfrm>
            <a:off x="3332238" y="4651640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D0707290-13EA-2149-8A24-342C9AE29237}"/>
              </a:ext>
            </a:extLst>
          </p:cNvPr>
          <p:cNvSpPr txBox="1"/>
          <p:nvPr/>
        </p:nvSpPr>
        <p:spPr>
          <a:xfrm rot="5400000">
            <a:off x="3101048" y="4969737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284C31A1-B7D3-684E-B9B7-91C0D0E0C927}"/>
              </a:ext>
            </a:extLst>
          </p:cNvPr>
          <p:cNvSpPr txBox="1"/>
          <p:nvPr/>
        </p:nvSpPr>
        <p:spPr>
          <a:xfrm rot="2916247">
            <a:off x="3335271" y="4911603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FED7EB5F-BDE3-8A48-8B77-BC3674886ABA}"/>
              </a:ext>
            </a:extLst>
          </p:cNvPr>
          <p:cNvSpPr/>
          <p:nvPr/>
        </p:nvSpPr>
        <p:spPr>
          <a:xfrm>
            <a:off x="4553029" y="4770838"/>
            <a:ext cx="612000" cy="6120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8BE31C69-006D-1640-966E-8C37EDC2252E}"/>
              </a:ext>
            </a:extLst>
          </p:cNvPr>
          <p:cNvSpPr/>
          <p:nvPr/>
        </p:nvSpPr>
        <p:spPr>
          <a:xfrm>
            <a:off x="4555826" y="4779352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68ACB4DD-424C-3A47-9A06-24083584BFB7}"/>
              </a:ext>
            </a:extLst>
          </p:cNvPr>
          <p:cNvSpPr/>
          <p:nvPr/>
        </p:nvSpPr>
        <p:spPr>
          <a:xfrm>
            <a:off x="4654231" y="4779352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5B3F55F5-736F-5E48-A6D7-2704B04A0D4B}"/>
              </a:ext>
            </a:extLst>
          </p:cNvPr>
          <p:cNvSpPr/>
          <p:nvPr/>
        </p:nvSpPr>
        <p:spPr>
          <a:xfrm>
            <a:off x="4555825" y="4878032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Rectangle 356">
            <a:extLst>
              <a:ext uri="{FF2B5EF4-FFF2-40B4-BE49-F238E27FC236}">
                <a16:creationId xmlns:a16="http://schemas.microsoft.com/office/drawing/2014/main" id="{AC928868-7999-8244-8430-B0F83775DC3C}"/>
              </a:ext>
            </a:extLst>
          </p:cNvPr>
          <p:cNvSpPr/>
          <p:nvPr/>
        </p:nvSpPr>
        <p:spPr>
          <a:xfrm>
            <a:off x="4553029" y="5290281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7CC8A0F4-0D91-3C4B-A6F4-B8559FDC19C2}"/>
              </a:ext>
            </a:extLst>
          </p:cNvPr>
          <p:cNvSpPr/>
          <p:nvPr/>
        </p:nvSpPr>
        <p:spPr>
          <a:xfrm>
            <a:off x="5066180" y="4778303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72653ECF-2C8F-1C40-AD27-551D09A1C97B}"/>
              </a:ext>
            </a:extLst>
          </p:cNvPr>
          <p:cNvSpPr/>
          <p:nvPr/>
        </p:nvSpPr>
        <p:spPr>
          <a:xfrm>
            <a:off x="5077530" y="5287220"/>
            <a:ext cx="98405" cy="9868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05EBAA2B-E6D7-454A-9100-6722740C006A}"/>
              </a:ext>
            </a:extLst>
          </p:cNvPr>
          <p:cNvSpPr txBox="1"/>
          <p:nvPr/>
        </p:nvSpPr>
        <p:spPr>
          <a:xfrm>
            <a:off x="4712638" y="4675062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BA9C5F3B-7E40-3F4A-80DC-6B398B92A572}"/>
              </a:ext>
            </a:extLst>
          </p:cNvPr>
          <p:cNvSpPr txBox="1"/>
          <p:nvPr/>
        </p:nvSpPr>
        <p:spPr>
          <a:xfrm rot="5400000">
            <a:off x="4481448" y="4993159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34B5BCE6-0B39-084F-9407-1FBE2E047FB2}"/>
              </a:ext>
            </a:extLst>
          </p:cNvPr>
          <p:cNvSpPr txBox="1"/>
          <p:nvPr/>
        </p:nvSpPr>
        <p:spPr>
          <a:xfrm rot="2916247">
            <a:off x="4715671" y="4935025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63" name="Rectangle 362">
            <a:extLst>
              <a:ext uri="{FF2B5EF4-FFF2-40B4-BE49-F238E27FC236}">
                <a16:creationId xmlns:a16="http://schemas.microsoft.com/office/drawing/2014/main" id="{0FE51D71-3C73-2944-AAFD-40C36187CA93}"/>
              </a:ext>
            </a:extLst>
          </p:cNvPr>
          <p:cNvSpPr/>
          <p:nvPr/>
        </p:nvSpPr>
        <p:spPr>
          <a:xfrm>
            <a:off x="5911520" y="4763476"/>
            <a:ext cx="612000" cy="612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Rectangle 363">
            <a:extLst>
              <a:ext uri="{FF2B5EF4-FFF2-40B4-BE49-F238E27FC236}">
                <a16:creationId xmlns:a16="http://schemas.microsoft.com/office/drawing/2014/main" id="{8FCF5D80-9B6D-9645-8DD3-015AE6860AFB}"/>
              </a:ext>
            </a:extLst>
          </p:cNvPr>
          <p:cNvSpPr/>
          <p:nvPr/>
        </p:nvSpPr>
        <p:spPr>
          <a:xfrm>
            <a:off x="5914317" y="4771990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3A1340E0-347B-8C42-9FEC-43AFE345A2EC}"/>
              </a:ext>
            </a:extLst>
          </p:cNvPr>
          <p:cNvSpPr/>
          <p:nvPr/>
        </p:nvSpPr>
        <p:spPr>
          <a:xfrm>
            <a:off x="6012722" y="4771990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4B7791CE-479B-F444-853B-4A6FADA4EDF9}"/>
              </a:ext>
            </a:extLst>
          </p:cNvPr>
          <p:cNvSpPr/>
          <p:nvPr/>
        </p:nvSpPr>
        <p:spPr>
          <a:xfrm>
            <a:off x="5914316" y="4870670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Rectangle 366">
            <a:extLst>
              <a:ext uri="{FF2B5EF4-FFF2-40B4-BE49-F238E27FC236}">
                <a16:creationId xmlns:a16="http://schemas.microsoft.com/office/drawing/2014/main" id="{F54D62EF-5283-1645-B37C-821487E2946D}"/>
              </a:ext>
            </a:extLst>
          </p:cNvPr>
          <p:cNvSpPr/>
          <p:nvPr/>
        </p:nvSpPr>
        <p:spPr>
          <a:xfrm>
            <a:off x="5911520" y="5282919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Rectangle 367">
            <a:extLst>
              <a:ext uri="{FF2B5EF4-FFF2-40B4-BE49-F238E27FC236}">
                <a16:creationId xmlns:a16="http://schemas.microsoft.com/office/drawing/2014/main" id="{8AF121B4-268C-B647-A270-41E0A5E03538}"/>
              </a:ext>
            </a:extLst>
          </p:cNvPr>
          <p:cNvSpPr/>
          <p:nvPr/>
        </p:nvSpPr>
        <p:spPr>
          <a:xfrm>
            <a:off x="6424671" y="4770941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Rectangle 368">
            <a:extLst>
              <a:ext uri="{FF2B5EF4-FFF2-40B4-BE49-F238E27FC236}">
                <a16:creationId xmlns:a16="http://schemas.microsoft.com/office/drawing/2014/main" id="{02185E85-48A9-C146-B1E4-03519092810E}"/>
              </a:ext>
            </a:extLst>
          </p:cNvPr>
          <p:cNvSpPr/>
          <p:nvPr/>
        </p:nvSpPr>
        <p:spPr>
          <a:xfrm>
            <a:off x="6436021" y="5279858"/>
            <a:ext cx="98405" cy="9868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9EB719CE-95FB-F147-8B15-AF369AA86107}"/>
              </a:ext>
            </a:extLst>
          </p:cNvPr>
          <p:cNvSpPr txBox="1"/>
          <p:nvPr/>
        </p:nvSpPr>
        <p:spPr>
          <a:xfrm rot="5400000">
            <a:off x="5839939" y="4985797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5BA108A3-25EE-5A4C-B51F-9DF61816158B}"/>
              </a:ext>
            </a:extLst>
          </p:cNvPr>
          <p:cNvSpPr txBox="1"/>
          <p:nvPr/>
        </p:nvSpPr>
        <p:spPr>
          <a:xfrm rot="2916247">
            <a:off x="6074162" y="4927663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DF35CC78-7638-0343-A915-33D8D60B949B}"/>
              </a:ext>
            </a:extLst>
          </p:cNvPr>
          <p:cNvSpPr txBox="1"/>
          <p:nvPr/>
        </p:nvSpPr>
        <p:spPr>
          <a:xfrm>
            <a:off x="6077102" y="4649078"/>
            <a:ext cx="381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. . .</a:t>
            </a:r>
            <a:endParaRPr lang="en-US" sz="1200" b="1" baseline="-25000" dirty="0"/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C2802BC6-8675-794D-9B62-F7328352378F}"/>
              </a:ext>
            </a:extLst>
          </p:cNvPr>
          <p:cNvSpPr txBox="1"/>
          <p:nvPr/>
        </p:nvSpPr>
        <p:spPr>
          <a:xfrm>
            <a:off x="3439954" y="4416896"/>
            <a:ext cx="78190" cy="1139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380" name="Rectangle 379">
            <a:extLst>
              <a:ext uri="{FF2B5EF4-FFF2-40B4-BE49-F238E27FC236}">
                <a16:creationId xmlns:a16="http://schemas.microsoft.com/office/drawing/2014/main" id="{83E8AF43-2534-A44C-8BEE-71626D4A6379}"/>
              </a:ext>
            </a:extLst>
          </p:cNvPr>
          <p:cNvSpPr/>
          <p:nvPr/>
        </p:nvSpPr>
        <p:spPr>
          <a:xfrm rot="5400000">
            <a:off x="5690732" y="3898290"/>
            <a:ext cx="96308" cy="110468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TextBox 380">
            <a:extLst>
              <a:ext uri="{FF2B5EF4-FFF2-40B4-BE49-F238E27FC236}">
                <a16:creationId xmlns:a16="http://schemas.microsoft.com/office/drawing/2014/main" id="{28A0C21D-2DAD-D24D-9C81-FA599870BEE0}"/>
              </a:ext>
            </a:extLst>
          </p:cNvPr>
          <p:cNvSpPr txBox="1"/>
          <p:nvPr/>
        </p:nvSpPr>
        <p:spPr>
          <a:xfrm>
            <a:off x="6179584" y="4465164"/>
            <a:ext cx="78190" cy="1139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FAFD3A4E-73AA-8545-BEBC-4C1DFAA98330}"/>
              </a:ext>
            </a:extLst>
          </p:cNvPr>
          <p:cNvSpPr txBox="1"/>
          <p:nvPr/>
        </p:nvSpPr>
        <p:spPr>
          <a:xfrm>
            <a:off x="6208588" y="4453212"/>
            <a:ext cx="78190" cy="1139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383" name="Summing Junction 382">
            <a:extLst>
              <a:ext uri="{FF2B5EF4-FFF2-40B4-BE49-F238E27FC236}">
                <a16:creationId xmlns:a16="http://schemas.microsoft.com/office/drawing/2014/main" id="{0A093661-48C2-1C47-8687-281809862592}"/>
              </a:ext>
            </a:extLst>
          </p:cNvPr>
          <p:cNvSpPr/>
          <p:nvPr/>
        </p:nvSpPr>
        <p:spPr>
          <a:xfrm>
            <a:off x="4729555" y="5541339"/>
            <a:ext cx="272302" cy="273960"/>
          </a:xfrm>
          <a:prstGeom prst="flowChartSummingJunct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Summing Junction 383">
            <a:extLst>
              <a:ext uri="{FF2B5EF4-FFF2-40B4-BE49-F238E27FC236}">
                <a16:creationId xmlns:a16="http://schemas.microsoft.com/office/drawing/2014/main" id="{67CA318A-11E4-F343-ACEF-39EB5B04827F}"/>
              </a:ext>
            </a:extLst>
          </p:cNvPr>
          <p:cNvSpPr/>
          <p:nvPr/>
        </p:nvSpPr>
        <p:spPr>
          <a:xfrm>
            <a:off x="6119598" y="5536427"/>
            <a:ext cx="272302" cy="273960"/>
          </a:xfrm>
          <a:prstGeom prst="flowChartSummingJunct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6" name="Curved Connector 385">
            <a:extLst>
              <a:ext uri="{FF2B5EF4-FFF2-40B4-BE49-F238E27FC236}">
                <a16:creationId xmlns:a16="http://schemas.microsoft.com/office/drawing/2014/main" id="{DDE8EC14-719C-4F4F-9A03-804EC3A2D75C}"/>
              </a:ext>
            </a:extLst>
          </p:cNvPr>
          <p:cNvCxnSpPr>
            <a:cxnSpLocks/>
            <a:stCxn id="87" idx="1"/>
            <a:endCxn id="294" idx="2"/>
          </p:cNvCxnSpPr>
          <p:nvPr/>
        </p:nvCxnSpPr>
        <p:spPr>
          <a:xfrm rot="10800000" flipH="1" flipV="1">
            <a:off x="2641250" y="1269423"/>
            <a:ext cx="668385" cy="4415719"/>
          </a:xfrm>
          <a:prstGeom prst="curvedConnector3">
            <a:avLst>
              <a:gd name="adj1" fmla="val -342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1" name="Curved Connector 390">
            <a:extLst>
              <a:ext uri="{FF2B5EF4-FFF2-40B4-BE49-F238E27FC236}">
                <a16:creationId xmlns:a16="http://schemas.microsoft.com/office/drawing/2014/main" id="{06B1CD83-A293-A34B-9F57-C7F1E43B1CB9}"/>
              </a:ext>
            </a:extLst>
          </p:cNvPr>
          <p:cNvCxnSpPr>
            <a:cxnSpLocks/>
            <a:stCxn id="79" idx="1"/>
            <a:endCxn id="383" idx="2"/>
          </p:cNvCxnSpPr>
          <p:nvPr/>
        </p:nvCxnSpPr>
        <p:spPr>
          <a:xfrm rot="10800000" flipH="1" flipV="1">
            <a:off x="4472873" y="1275505"/>
            <a:ext cx="256681" cy="4402814"/>
          </a:xfrm>
          <a:prstGeom prst="curvedConnector3">
            <a:avLst>
              <a:gd name="adj1" fmla="val -8906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3" name="Down Arrow 332">
            <a:extLst>
              <a:ext uri="{FF2B5EF4-FFF2-40B4-BE49-F238E27FC236}">
                <a16:creationId xmlns:a16="http://schemas.microsoft.com/office/drawing/2014/main" id="{F4C5E789-5F3A-0F43-8F02-241CE404FD27}"/>
              </a:ext>
            </a:extLst>
          </p:cNvPr>
          <p:cNvSpPr/>
          <p:nvPr/>
        </p:nvSpPr>
        <p:spPr>
          <a:xfrm rot="16200000">
            <a:off x="3445492" y="2219761"/>
            <a:ext cx="178292" cy="149561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Rectangle 377">
            <a:extLst>
              <a:ext uri="{FF2B5EF4-FFF2-40B4-BE49-F238E27FC236}">
                <a16:creationId xmlns:a16="http://schemas.microsoft.com/office/drawing/2014/main" id="{7BF939FE-99FC-974C-9B8A-4EDCB9673339}"/>
              </a:ext>
            </a:extLst>
          </p:cNvPr>
          <p:cNvSpPr/>
          <p:nvPr/>
        </p:nvSpPr>
        <p:spPr>
          <a:xfrm rot="5400000">
            <a:off x="3901494" y="3915057"/>
            <a:ext cx="96309" cy="10633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1739DEAD-ED3F-CF4A-BDE8-4FDC3FB6F2C0}"/>
              </a:ext>
            </a:extLst>
          </p:cNvPr>
          <p:cNvSpPr txBox="1"/>
          <p:nvPr/>
        </p:nvSpPr>
        <p:spPr>
          <a:xfrm flipH="1">
            <a:off x="2794207" y="2793967"/>
            <a:ext cx="91026" cy="18168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6F3638F1-1D82-BF43-9FD0-D58D04A39222}"/>
              </a:ext>
            </a:extLst>
          </p:cNvPr>
          <p:cNvSpPr txBox="1"/>
          <p:nvPr/>
        </p:nvSpPr>
        <p:spPr>
          <a:xfrm flipH="1">
            <a:off x="3430345" y="4425040"/>
            <a:ext cx="79762" cy="12840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cxnSp>
        <p:nvCxnSpPr>
          <p:cNvPr id="397" name="Curved Connector 396">
            <a:extLst>
              <a:ext uri="{FF2B5EF4-FFF2-40B4-BE49-F238E27FC236}">
                <a16:creationId xmlns:a16="http://schemas.microsoft.com/office/drawing/2014/main" id="{4860EE94-FAFA-8442-BFDD-D45C7087BB2D}"/>
              </a:ext>
            </a:extLst>
          </p:cNvPr>
          <p:cNvCxnSpPr>
            <a:cxnSpLocks/>
            <a:stCxn id="24" idx="3"/>
            <a:endCxn id="384" idx="6"/>
          </p:cNvCxnSpPr>
          <p:nvPr/>
        </p:nvCxnSpPr>
        <p:spPr>
          <a:xfrm flipH="1">
            <a:off x="6391900" y="1281586"/>
            <a:ext cx="250668" cy="4391821"/>
          </a:xfrm>
          <a:prstGeom prst="curvedConnector3">
            <a:avLst>
              <a:gd name="adj1" fmla="val -19698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0" name="Down Arrow 409">
            <a:extLst>
              <a:ext uri="{FF2B5EF4-FFF2-40B4-BE49-F238E27FC236}">
                <a16:creationId xmlns:a16="http://schemas.microsoft.com/office/drawing/2014/main" id="{8017DA96-49B6-9643-AC49-B9EE454192BC}"/>
              </a:ext>
            </a:extLst>
          </p:cNvPr>
          <p:cNvSpPr/>
          <p:nvPr/>
        </p:nvSpPr>
        <p:spPr>
          <a:xfrm>
            <a:off x="3340748" y="5374822"/>
            <a:ext cx="188812" cy="15461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1" name="Straight Arrow Connector 410">
            <a:extLst>
              <a:ext uri="{FF2B5EF4-FFF2-40B4-BE49-F238E27FC236}">
                <a16:creationId xmlns:a16="http://schemas.microsoft.com/office/drawing/2014/main" id="{19AD355F-8A30-4040-B41E-4CB6FDEC75E2}"/>
              </a:ext>
            </a:extLst>
          </p:cNvPr>
          <p:cNvCxnSpPr>
            <a:cxnSpLocks/>
          </p:cNvCxnSpPr>
          <p:nvPr/>
        </p:nvCxnSpPr>
        <p:spPr>
          <a:xfrm>
            <a:off x="4490652" y="2779054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2" name="TextBox 411">
            <a:extLst>
              <a:ext uri="{FF2B5EF4-FFF2-40B4-BE49-F238E27FC236}">
                <a16:creationId xmlns:a16="http://schemas.microsoft.com/office/drawing/2014/main" id="{0FB717E5-9812-624D-B454-212F5506B233}"/>
              </a:ext>
            </a:extLst>
          </p:cNvPr>
          <p:cNvSpPr txBox="1"/>
          <p:nvPr/>
        </p:nvSpPr>
        <p:spPr>
          <a:xfrm>
            <a:off x="4227285" y="2966770"/>
            <a:ext cx="3145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2H</a:t>
            </a:r>
          </a:p>
        </p:txBody>
      </p:sp>
      <p:cxnSp>
        <p:nvCxnSpPr>
          <p:cNvPr id="413" name="Straight Arrow Connector 412">
            <a:extLst>
              <a:ext uri="{FF2B5EF4-FFF2-40B4-BE49-F238E27FC236}">
                <a16:creationId xmlns:a16="http://schemas.microsoft.com/office/drawing/2014/main" id="{11793B8D-6591-514D-9D1F-A04529E6C4FA}"/>
              </a:ext>
            </a:extLst>
          </p:cNvPr>
          <p:cNvCxnSpPr>
            <a:cxnSpLocks/>
          </p:cNvCxnSpPr>
          <p:nvPr/>
        </p:nvCxnSpPr>
        <p:spPr>
          <a:xfrm>
            <a:off x="4558828" y="3491615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679CEE45-0420-CE40-8030-A10094090858}"/>
              </a:ext>
            </a:extLst>
          </p:cNvPr>
          <p:cNvSpPr txBox="1"/>
          <p:nvPr/>
        </p:nvSpPr>
        <p:spPr>
          <a:xfrm>
            <a:off x="4672083" y="3439023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2W</a:t>
            </a:r>
          </a:p>
        </p:txBody>
      </p:sp>
      <p:sp>
        <p:nvSpPr>
          <p:cNvPr id="420" name="Down Arrow 419">
            <a:extLst>
              <a:ext uri="{FF2B5EF4-FFF2-40B4-BE49-F238E27FC236}">
                <a16:creationId xmlns:a16="http://schemas.microsoft.com/office/drawing/2014/main" id="{385B7FE9-046D-9947-A808-E64EE9A88433}"/>
              </a:ext>
            </a:extLst>
          </p:cNvPr>
          <p:cNvSpPr/>
          <p:nvPr/>
        </p:nvSpPr>
        <p:spPr>
          <a:xfrm>
            <a:off x="4755031" y="5389223"/>
            <a:ext cx="188812" cy="15461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Down Arrow 420">
            <a:extLst>
              <a:ext uri="{FF2B5EF4-FFF2-40B4-BE49-F238E27FC236}">
                <a16:creationId xmlns:a16="http://schemas.microsoft.com/office/drawing/2014/main" id="{604C1FA0-45F6-F340-B1B0-66A7610E28FA}"/>
              </a:ext>
            </a:extLst>
          </p:cNvPr>
          <p:cNvSpPr/>
          <p:nvPr/>
        </p:nvSpPr>
        <p:spPr>
          <a:xfrm>
            <a:off x="6152784" y="5393546"/>
            <a:ext cx="188812" cy="15461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Down Arrow 426">
            <a:extLst>
              <a:ext uri="{FF2B5EF4-FFF2-40B4-BE49-F238E27FC236}">
                <a16:creationId xmlns:a16="http://schemas.microsoft.com/office/drawing/2014/main" id="{851CC24B-26E1-BB4C-A56F-E53D6E91CE81}"/>
              </a:ext>
            </a:extLst>
          </p:cNvPr>
          <p:cNvSpPr/>
          <p:nvPr/>
        </p:nvSpPr>
        <p:spPr>
          <a:xfrm>
            <a:off x="4779729" y="5822123"/>
            <a:ext cx="188812" cy="15461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Down Arrow 427">
            <a:extLst>
              <a:ext uri="{FF2B5EF4-FFF2-40B4-BE49-F238E27FC236}">
                <a16:creationId xmlns:a16="http://schemas.microsoft.com/office/drawing/2014/main" id="{28B9BA61-7432-824B-913B-1DF2E732B7F3}"/>
              </a:ext>
            </a:extLst>
          </p:cNvPr>
          <p:cNvSpPr/>
          <p:nvPr/>
        </p:nvSpPr>
        <p:spPr>
          <a:xfrm rot="16200000">
            <a:off x="3973057" y="5471985"/>
            <a:ext cx="198754" cy="1310623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TextBox 428">
            <a:extLst>
              <a:ext uri="{FF2B5EF4-FFF2-40B4-BE49-F238E27FC236}">
                <a16:creationId xmlns:a16="http://schemas.microsoft.com/office/drawing/2014/main" id="{902C1AD6-A2EF-264C-88E3-9775F259038A}"/>
              </a:ext>
            </a:extLst>
          </p:cNvPr>
          <p:cNvSpPr txBox="1"/>
          <p:nvPr/>
        </p:nvSpPr>
        <p:spPr>
          <a:xfrm rot="16200000">
            <a:off x="1530003" y="6070999"/>
            <a:ext cx="78190" cy="1139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430" name="Rectangle 429">
            <a:extLst>
              <a:ext uri="{FF2B5EF4-FFF2-40B4-BE49-F238E27FC236}">
                <a16:creationId xmlns:a16="http://schemas.microsoft.com/office/drawing/2014/main" id="{873903A4-F8A2-8E4C-9722-8CBF78D03FAC}"/>
              </a:ext>
            </a:extLst>
          </p:cNvPr>
          <p:cNvSpPr/>
          <p:nvPr/>
        </p:nvSpPr>
        <p:spPr>
          <a:xfrm>
            <a:off x="3390669" y="5822123"/>
            <a:ext cx="112791" cy="35764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1" name="TextBox 430">
            <a:extLst>
              <a:ext uri="{FF2B5EF4-FFF2-40B4-BE49-F238E27FC236}">
                <a16:creationId xmlns:a16="http://schemas.microsoft.com/office/drawing/2014/main" id="{FE25A63C-7421-504C-8227-8612F7F7B6D4}"/>
              </a:ext>
            </a:extLst>
          </p:cNvPr>
          <p:cNvSpPr txBox="1"/>
          <p:nvPr/>
        </p:nvSpPr>
        <p:spPr>
          <a:xfrm rot="16200000" flipH="1">
            <a:off x="1520394" y="6079143"/>
            <a:ext cx="79762" cy="12840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433" name="Down Arrow 432">
            <a:extLst>
              <a:ext uri="{FF2B5EF4-FFF2-40B4-BE49-F238E27FC236}">
                <a16:creationId xmlns:a16="http://schemas.microsoft.com/office/drawing/2014/main" id="{737DEE36-5AA6-6C4A-B734-AA0C142805AE}"/>
              </a:ext>
            </a:extLst>
          </p:cNvPr>
          <p:cNvSpPr/>
          <p:nvPr/>
        </p:nvSpPr>
        <p:spPr>
          <a:xfrm rot="5400000">
            <a:off x="5544662" y="5488015"/>
            <a:ext cx="230812" cy="1310623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Rectangle 433">
            <a:extLst>
              <a:ext uri="{FF2B5EF4-FFF2-40B4-BE49-F238E27FC236}">
                <a16:creationId xmlns:a16="http://schemas.microsoft.com/office/drawing/2014/main" id="{ADEBD929-31A4-A84F-8FB8-94DE67E521EA}"/>
              </a:ext>
            </a:extLst>
          </p:cNvPr>
          <p:cNvSpPr/>
          <p:nvPr/>
        </p:nvSpPr>
        <p:spPr>
          <a:xfrm>
            <a:off x="6202591" y="5828640"/>
            <a:ext cx="112790" cy="26286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TextBox 434">
            <a:extLst>
              <a:ext uri="{FF2B5EF4-FFF2-40B4-BE49-F238E27FC236}">
                <a16:creationId xmlns:a16="http://schemas.microsoft.com/office/drawing/2014/main" id="{FC7C873A-2F22-D74B-8494-BC304FC2A505}"/>
              </a:ext>
            </a:extLst>
          </p:cNvPr>
          <p:cNvSpPr txBox="1"/>
          <p:nvPr/>
        </p:nvSpPr>
        <p:spPr>
          <a:xfrm rot="5400000">
            <a:off x="6197283" y="6075606"/>
            <a:ext cx="139760" cy="8765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436" name="TextBox 435">
            <a:extLst>
              <a:ext uri="{FF2B5EF4-FFF2-40B4-BE49-F238E27FC236}">
                <a16:creationId xmlns:a16="http://schemas.microsoft.com/office/drawing/2014/main" id="{E00C79E4-FF32-9247-B9EB-E89F43F3193E}"/>
              </a:ext>
            </a:extLst>
          </p:cNvPr>
          <p:cNvSpPr txBox="1"/>
          <p:nvPr/>
        </p:nvSpPr>
        <p:spPr>
          <a:xfrm rot="5400000">
            <a:off x="3426323" y="6069579"/>
            <a:ext cx="95476" cy="11279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437" name="Alternative Process 436">
            <a:extLst>
              <a:ext uri="{FF2B5EF4-FFF2-40B4-BE49-F238E27FC236}">
                <a16:creationId xmlns:a16="http://schemas.microsoft.com/office/drawing/2014/main" id="{CB87FFE7-A9CF-B44D-857F-56F1566CCA05}"/>
              </a:ext>
            </a:extLst>
          </p:cNvPr>
          <p:cNvSpPr/>
          <p:nvPr/>
        </p:nvSpPr>
        <p:spPr>
          <a:xfrm>
            <a:off x="4304233" y="1555793"/>
            <a:ext cx="740907" cy="336586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1 x 1 CONV</a:t>
            </a:r>
          </a:p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sp>
        <p:nvSpPr>
          <p:cNvPr id="439" name="Alternative Process 438">
            <a:extLst>
              <a:ext uri="{FF2B5EF4-FFF2-40B4-BE49-F238E27FC236}">
                <a16:creationId xmlns:a16="http://schemas.microsoft.com/office/drawing/2014/main" id="{42887E63-C8B3-974B-A795-53D422744515}"/>
              </a:ext>
            </a:extLst>
          </p:cNvPr>
          <p:cNvSpPr/>
          <p:nvPr/>
        </p:nvSpPr>
        <p:spPr>
          <a:xfrm>
            <a:off x="6109058" y="1554375"/>
            <a:ext cx="740907" cy="336586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1 x 1 CONV</a:t>
            </a:r>
          </a:p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sp>
        <p:nvSpPr>
          <p:cNvPr id="457" name="Or 456">
            <a:extLst>
              <a:ext uri="{FF2B5EF4-FFF2-40B4-BE49-F238E27FC236}">
                <a16:creationId xmlns:a16="http://schemas.microsoft.com/office/drawing/2014/main" id="{9FEA56D0-FC5F-464B-AAD7-8B7B52002EFE}"/>
              </a:ext>
            </a:extLst>
          </p:cNvPr>
          <p:cNvSpPr/>
          <p:nvPr/>
        </p:nvSpPr>
        <p:spPr>
          <a:xfrm>
            <a:off x="9008543" y="6269576"/>
            <a:ext cx="255587" cy="262867"/>
          </a:xfrm>
          <a:prstGeom prst="flowChartO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8" name="Down Arrow 457">
            <a:extLst>
              <a:ext uri="{FF2B5EF4-FFF2-40B4-BE49-F238E27FC236}">
                <a16:creationId xmlns:a16="http://schemas.microsoft.com/office/drawing/2014/main" id="{55E2A0A7-B6B0-5F4B-BBD9-059186876181}"/>
              </a:ext>
            </a:extLst>
          </p:cNvPr>
          <p:cNvSpPr/>
          <p:nvPr/>
        </p:nvSpPr>
        <p:spPr>
          <a:xfrm rot="16200000">
            <a:off x="8473004" y="6027030"/>
            <a:ext cx="255600" cy="77458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Cube 459">
            <a:extLst>
              <a:ext uri="{FF2B5EF4-FFF2-40B4-BE49-F238E27FC236}">
                <a16:creationId xmlns:a16="http://schemas.microsoft.com/office/drawing/2014/main" id="{F8C6DC41-8C50-6A4A-B5FA-958FA028BF53}"/>
              </a:ext>
            </a:extLst>
          </p:cNvPr>
          <p:cNvSpPr/>
          <p:nvPr/>
        </p:nvSpPr>
        <p:spPr>
          <a:xfrm>
            <a:off x="9964248" y="5822123"/>
            <a:ext cx="928800" cy="928800"/>
          </a:xfrm>
          <a:prstGeom prst="cube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Output feature map</a:t>
            </a:r>
          </a:p>
        </p:txBody>
      </p:sp>
      <p:cxnSp>
        <p:nvCxnSpPr>
          <p:cNvPr id="461" name="Straight Arrow Connector 460">
            <a:extLst>
              <a:ext uri="{FF2B5EF4-FFF2-40B4-BE49-F238E27FC236}">
                <a16:creationId xmlns:a16="http://schemas.microsoft.com/office/drawing/2014/main" id="{D1D1E882-19FF-8C4C-86B7-3A8C03ED9F0F}"/>
              </a:ext>
            </a:extLst>
          </p:cNvPr>
          <p:cNvCxnSpPr>
            <a:cxnSpLocks/>
          </p:cNvCxnSpPr>
          <p:nvPr/>
        </p:nvCxnSpPr>
        <p:spPr>
          <a:xfrm>
            <a:off x="9900734" y="6089901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155D7E71-FCD6-9A46-AE19-FDC9DC45CBF9}"/>
              </a:ext>
            </a:extLst>
          </p:cNvPr>
          <p:cNvSpPr txBox="1"/>
          <p:nvPr/>
        </p:nvSpPr>
        <p:spPr>
          <a:xfrm>
            <a:off x="9648553" y="6286523"/>
            <a:ext cx="3145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2H</a:t>
            </a:r>
          </a:p>
        </p:txBody>
      </p:sp>
      <p:cxnSp>
        <p:nvCxnSpPr>
          <p:cNvPr id="463" name="Straight Arrow Connector 462">
            <a:extLst>
              <a:ext uri="{FF2B5EF4-FFF2-40B4-BE49-F238E27FC236}">
                <a16:creationId xmlns:a16="http://schemas.microsoft.com/office/drawing/2014/main" id="{23A1CEF4-05AF-3A4B-BAF4-C2866447D190}"/>
              </a:ext>
            </a:extLst>
          </p:cNvPr>
          <p:cNvCxnSpPr>
            <a:cxnSpLocks/>
          </p:cNvCxnSpPr>
          <p:nvPr/>
        </p:nvCxnSpPr>
        <p:spPr>
          <a:xfrm>
            <a:off x="9980403" y="6773188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4" name="TextBox 463">
            <a:extLst>
              <a:ext uri="{FF2B5EF4-FFF2-40B4-BE49-F238E27FC236}">
                <a16:creationId xmlns:a16="http://schemas.microsoft.com/office/drawing/2014/main" id="{126A03B0-BE10-4643-B27A-EB602521BD66}"/>
              </a:ext>
            </a:extLst>
          </p:cNvPr>
          <p:cNvSpPr txBox="1"/>
          <p:nvPr/>
        </p:nvSpPr>
        <p:spPr>
          <a:xfrm>
            <a:off x="10090684" y="6696613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2W</a:t>
            </a:r>
          </a:p>
        </p:txBody>
      </p:sp>
      <p:sp>
        <p:nvSpPr>
          <p:cNvPr id="465" name="Rectangle 464">
            <a:extLst>
              <a:ext uri="{FF2B5EF4-FFF2-40B4-BE49-F238E27FC236}">
                <a16:creationId xmlns:a16="http://schemas.microsoft.com/office/drawing/2014/main" id="{720C7FCB-544C-794B-805C-B0B740CD479C}"/>
              </a:ext>
            </a:extLst>
          </p:cNvPr>
          <p:cNvSpPr/>
          <p:nvPr/>
        </p:nvSpPr>
        <p:spPr>
          <a:xfrm>
            <a:off x="4821617" y="6285902"/>
            <a:ext cx="105253" cy="2059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TextBox 465">
            <a:extLst>
              <a:ext uri="{FF2B5EF4-FFF2-40B4-BE49-F238E27FC236}">
                <a16:creationId xmlns:a16="http://schemas.microsoft.com/office/drawing/2014/main" id="{77CA341A-180E-6048-8466-66587703A5CE}"/>
              </a:ext>
            </a:extLst>
          </p:cNvPr>
          <p:cNvSpPr txBox="1"/>
          <p:nvPr/>
        </p:nvSpPr>
        <p:spPr>
          <a:xfrm rot="5400000">
            <a:off x="4825945" y="6444126"/>
            <a:ext cx="95991" cy="8787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468" name="Oval 467">
            <a:extLst>
              <a:ext uri="{FF2B5EF4-FFF2-40B4-BE49-F238E27FC236}">
                <a16:creationId xmlns:a16="http://schemas.microsoft.com/office/drawing/2014/main" id="{2942737A-173A-8748-A225-ECBF32D90CE9}"/>
              </a:ext>
            </a:extLst>
          </p:cNvPr>
          <p:cNvSpPr/>
          <p:nvPr/>
        </p:nvSpPr>
        <p:spPr>
          <a:xfrm>
            <a:off x="8290988" y="888892"/>
            <a:ext cx="123332" cy="12395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9" name="TextBox 468">
            <a:extLst>
              <a:ext uri="{FF2B5EF4-FFF2-40B4-BE49-F238E27FC236}">
                <a16:creationId xmlns:a16="http://schemas.microsoft.com/office/drawing/2014/main" id="{56ED3919-9B75-3443-BA30-F0B719ECC7D1}"/>
              </a:ext>
            </a:extLst>
          </p:cNvPr>
          <p:cNvSpPr txBox="1"/>
          <p:nvPr/>
        </p:nvSpPr>
        <p:spPr>
          <a:xfrm>
            <a:off x="8252331" y="775003"/>
            <a:ext cx="165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.</a:t>
            </a:r>
            <a:endParaRPr lang="en-US" sz="1200" b="1" baseline="-25000" dirty="0">
              <a:solidFill>
                <a:schemeClr val="accent1"/>
              </a:solidFill>
            </a:endParaRPr>
          </a:p>
        </p:txBody>
      </p:sp>
      <p:sp>
        <p:nvSpPr>
          <p:cNvPr id="471" name="TextBox 470">
            <a:extLst>
              <a:ext uri="{FF2B5EF4-FFF2-40B4-BE49-F238E27FC236}">
                <a16:creationId xmlns:a16="http://schemas.microsoft.com/office/drawing/2014/main" id="{68C9E8BA-0C91-284C-BAB4-CFCFF3A4C247}"/>
              </a:ext>
            </a:extLst>
          </p:cNvPr>
          <p:cNvSpPr txBox="1"/>
          <p:nvPr/>
        </p:nvSpPr>
        <p:spPr>
          <a:xfrm>
            <a:off x="10412979" y="2782775"/>
            <a:ext cx="1104681" cy="25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00" dirty="0"/>
              <a:t>Decoder features</a:t>
            </a:r>
          </a:p>
        </p:txBody>
      </p: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996BAA41-1CE4-BF4B-A243-8F91F37CCD19}"/>
              </a:ext>
            </a:extLst>
          </p:cNvPr>
          <p:cNvCxnSpPr>
            <a:cxnSpLocks/>
          </p:cNvCxnSpPr>
          <p:nvPr/>
        </p:nvCxnSpPr>
        <p:spPr>
          <a:xfrm flipH="1">
            <a:off x="10683735" y="6550216"/>
            <a:ext cx="216683" cy="25345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TextBox 185">
            <a:extLst>
              <a:ext uri="{FF2B5EF4-FFF2-40B4-BE49-F238E27FC236}">
                <a16:creationId xmlns:a16="http://schemas.microsoft.com/office/drawing/2014/main" id="{220A25DE-0564-BD40-981A-58E93AF8AA3D}"/>
              </a:ext>
            </a:extLst>
          </p:cNvPr>
          <p:cNvSpPr txBox="1"/>
          <p:nvPr/>
        </p:nvSpPr>
        <p:spPr>
          <a:xfrm rot="18585441">
            <a:off x="10752781" y="6615557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ED84A02F-CBAF-2644-B8D3-1AC316CCE6C3}"/>
              </a:ext>
            </a:extLst>
          </p:cNvPr>
          <p:cNvCxnSpPr>
            <a:cxnSpLocks/>
          </p:cNvCxnSpPr>
          <p:nvPr/>
        </p:nvCxnSpPr>
        <p:spPr>
          <a:xfrm>
            <a:off x="7192600" y="6070209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40A10A00-6BC4-3049-976C-D94851FFB638}"/>
              </a:ext>
            </a:extLst>
          </p:cNvPr>
          <p:cNvSpPr txBox="1"/>
          <p:nvPr/>
        </p:nvSpPr>
        <p:spPr>
          <a:xfrm>
            <a:off x="6940419" y="6266831"/>
            <a:ext cx="3145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2H</a:t>
            </a:r>
          </a:p>
        </p:txBody>
      </p: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F079B6F0-BE70-284E-80F2-0DD779B47F77}"/>
              </a:ext>
            </a:extLst>
          </p:cNvPr>
          <p:cNvCxnSpPr>
            <a:cxnSpLocks/>
          </p:cNvCxnSpPr>
          <p:nvPr/>
        </p:nvCxnSpPr>
        <p:spPr>
          <a:xfrm>
            <a:off x="7255298" y="6762360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0" name="TextBox 189">
            <a:extLst>
              <a:ext uri="{FF2B5EF4-FFF2-40B4-BE49-F238E27FC236}">
                <a16:creationId xmlns:a16="http://schemas.microsoft.com/office/drawing/2014/main" id="{AB0ED42F-EA5F-DF41-B33F-E6C317206141}"/>
              </a:ext>
            </a:extLst>
          </p:cNvPr>
          <p:cNvSpPr txBox="1"/>
          <p:nvPr/>
        </p:nvSpPr>
        <p:spPr>
          <a:xfrm>
            <a:off x="7365579" y="6685785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2W</a:t>
            </a:r>
          </a:p>
        </p:txBody>
      </p: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4FA972E5-5EAC-F446-B991-DB369237F9AC}"/>
              </a:ext>
            </a:extLst>
          </p:cNvPr>
          <p:cNvCxnSpPr>
            <a:cxnSpLocks/>
          </p:cNvCxnSpPr>
          <p:nvPr/>
        </p:nvCxnSpPr>
        <p:spPr>
          <a:xfrm flipH="1">
            <a:off x="7948104" y="6553995"/>
            <a:ext cx="216683" cy="25345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TextBox 191">
            <a:extLst>
              <a:ext uri="{FF2B5EF4-FFF2-40B4-BE49-F238E27FC236}">
                <a16:creationId xmlns:a16="http://schemas.microsoft.com/office/drawing/2014/main" id="{B750B0B5-E060-4546-BD5E-2F5163C2A833}"/>
              </a:ext>
            </a:extLst>
          </p:cNvPr>
          <p:cNvSpPr txBox="1"/>
          <p:nvPr/>
        </p:nvSpPr>
        <p:spPr>
          <a:xfrm rot="18585441">
            <a:off x="7981103" y="6587881"/>
            <a:ext cx="2952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1200"/>
              </a:lnSpc>
            </a:pPr>
            <a:r>
              <a:rPr lang="en-US" sz="1000" dirty="0">
                <a:solidFill>
                  <a:prstClr val="black"/>
                </a:solidFill>
              </a:rPr>
              <a:t>C</a:t>
            </a:r>
            <a:r>
              <a:rPr lang="en-US" sz="1000" baseline="-25000" dirty="0">
                <a:solidFill>
                  <a:prstClr val="black"/>
                </a:solidFill>
              </a:rPr>
              <a:t>E</a:t>
            </a:r>
          </a:p>
        </p:txBody>
      </p: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A8415480-EB90-C846-B78C-E6E7B1E914D1}"/>
              </a:ext>
            </a:extLst>
          </p:cNvPr>
          <p:cNvCxnSpPr>
            <a:cxnSpLocks/>
          </p:cNvCxnSpPr>
          <p:nvPr/>
        </p:nvCxnSpPr>
        <p:spPr>
          <a:xfrm flipV="1">
            <a:off x="3242593" y="1754553"/>
            <a:ext cx="1040681" cy="44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881DBB85-C030-C24F-B650-A2562D64378F}"/>
              </a:ext>
            </a:extLst>
          </p:cNvPr>
          <p:cNvCxnSpPr>
            <a:cxnSpLocks/>
          </p:cNvCxnSpPr>
          <p:nvPr/>
        </p:nvCxnSpPr>
        <p:spPr>
          <a:xfrm flipV="1">
            <a:off x="5054853" y="1730447"/>
            <a:ext cx="1040681" cy="44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24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0FF6A05-BC4A-8D4E-BB29-219F38C33A82}"/>
              </a:ext>
            </a:extLst>
          </p:cNvPr>
          <p:cNvCxnSpPr>
            <a:cxnSpLocks/>
          </p:cNvCxnSpPr>
          <p:nvPr/>
        </p:nvCxnSpPr>
        <p:spPr>
          <a:xfrm flipV="1">
            <a:off x="4993147" y="5836377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8F6B8B-39FA-1F41-AF50-DD872702AB4C}"/>
              </a:ext>
            </a:extLst>
          </p:cNvPr>
          <p:cNvCxnSpPr>
            <a:cxnSpLocks/>
          </p:cNvCxnSpPr>
          <p:nvPr/>
        </p:nvCxnSpPr>
        <p:spPr>
          <a:xfrm>
            <a:off x="4708761" y="6162454"/>
            <a:ext cx="22873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3645D73-5BC8-8747-AB3F-B90D39DF0D85}"/>
              </a:ext>
            </a:extLst>
          </p:cNvPr>
          <p:cNvCxnSpPr>
            <a:cxnSpLocks/>
          </p:cNvCxnSpPr>
          <p:nvPr/>
        </p:nvCxnSpPr>
        <p:spPr>
          <a:xfrm>
            <a:off x="4644120" y="5891191"/>
            <a:ext cx="0" cy="2467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C4DB35F-74CC-F046-9682-9E541E37897C}"/>
              </a:ext>
            </a:extLst>
          </p:cNvPr>
          <p:cNvSpPr txBox="1"/>
          <p:nvPr/>
        </p:nvSpPr>
        <p:spPr>
          <a:xfrm>
            <a:off x="4468681" y="5880116"/>
            <a:ext cx="152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8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D2559F3-94A9-2D45-9E22-A90B4C4F4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92" y="378827"/>
            <a:ext cx="1138682" cy="1138682"/>
          </a:xfrm>
          <a:prstGeom prst="rect">
            <a:avLst/>
          </a:prstGeom>
        </p:spPr>
      </p:pic>
      <p:sp>
        <p:nvSpPr>
          <p:cNvPr id="39" name="Down Arrow 38">
            <a:extLst>
              <a:ext uri="{FF2B5EF4-FFF2-40B4-BE49-F238E27FC236}">
                <a16:creationId xmlns:a16="http://schemas.microsoft.com/office/drawing/2014/main" id="{DD6C6B6A-3E1C-8043-9D1B-4B0FEDBEAEC4}"/>
              </a:ext>
            </a:extLst>
          </p:cNvPr>
          <p:cNvSpPr/>
          <p:nvPr/>
        </p:nvSpPr>
        <p:spPr>
          <a:xfrm rot="16200000">
            <a:off x="1391543" y="787650"/>
            <a:ext cx="255600" cy="30518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lternative Process 47">
            <a:extLst>
              <a:ext uri="{FF2B5EF4-FFF2-40B4-BE49-F238E27FC236}">
                <a16:creationId xmlns:a16="http://schemas.microsoft.com/office/drawing/2014/main" id="{30AB0A4A-383D-314C-99E8-97E818F2D954}"/>
              </a:ext>
            </a:extLst>
          </p:cNvPr>
          <p:cNvSpPr/>
          <p:nvPr/>
        </p:nvSpPr>
        <p:spPr>
          <a:xfrm>
            <a:off x="1880992" y="1654661"/>
            <a:ext cx="1257253" cy="51807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300"/>
              </a:lnSpc>
            </a:pPr>
            <a:r>
              <a:rPr lang="en-US" sz="1000" b="1" dirty="0"/>
              <a:t>Multi-CONV</a:t>
            </a:r>
          </a:p>
          <a:p>
            <a:pPr algn="ctr">
              <a:lnSpc>
                <a:spcPts val="1300"/>
              </a:lnSpc>
            </a:pPr>
            <a:r>
              <a:rPr lang="en-US" sz="900" dirty="0"/>
              <a:t>64 channels, stride 2</a:t>
            </a:r>
          </a:p>
        </p:txBody>
      </p:sp>
      <p:sp>
        <p:nvSpPr>
          <p:cNvPr id="64" name="Alternative Process 63">
            <a:extLst>
              <a:ext uri="{FF2B5EF4-FFF2-40B4-BE49-F238E27FC236}">
                <a16:creationId xmlns:a16="http://schemas.microsoft.com/office/drawing/2014/main" id="{95C9A1D8-08CF-1D46-8901-844BD744A898}"/>
              </a:ext>
            </a:extLst>
          </p:cNvPr>
          <p:cNvSpPr/>
          <p:nvPr/>
        </p:nvSpPr>
        <p:spPr>
          <a:xfrm>
            <a:off x="5943188" y="5108202"/>
            <a:ext cx="914342" cy="675644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MRL Attention Upsampling</a:t>
            </a:r>
          </a:p>
        </p:txBody>
      </p:sp>
      <p:sp>
        <p:nvSpPr>
          <p:cNvPr id="179" name="Alternative Process 178">
            <a:extLst>
              <a:ext uri="{FF2B5EF4-FFF2-40B4-BE49-F238E27FC236}">
                <a16:creationId xmlns:a16="http://schemas.microsoft.com/office/drawing/2014/main" id="{76106FB4-0AFA-4D4B-B285-BC31C9E0ACC6}"/>
              </a:ext>
            </a:extLst>
          </p:cNvPr>
          <p:cNvSpPr/>
          <p:nvPr/>
        </p:nvSpPr>
        <p:spPr>
          <a:xfrm>
            <a:off x="2134744" y="2516030"/>
            <a:ext cx="1257250" cy="51807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300"/>
              </a:lnSpc>
            </a:pPr>
            <a:r>
              <a:rPr lang="en-US" sz="1000" b="1" dirty="0"/>
              <a:t>Multi-CONV</a:t>
            </a:r>
          </a:p>
          <a:p>
            <a:pPr algn="ctr">
              <a:lnSpc>
                <a:spcPts val="1300"/>
              </a:lnSpc>
            </a:pPr>
            <a:r>
              <a:rPr lang="en-US" sz="900" dirty="0"/>
              <a:t>128 channels, stride 2</a:t>
            </a:r>
          </a:p>
        </p:txBody>
      </p: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DD22AA33-7AA5-9B4A-9640-DAEF2014985F}"/>
              </a:ext>
            </a:extLst>
          </p:cNvPr>
          <p:cNvCxnSpPr>
            <a:cxnSpLocks/>
          </p:cNvCxnSpPr>
          <p:nvPr/>
        </p:nvCxnSpPr>
        <p:spPr>
          <a:xfrm>
            <a:off x="2319710" y="1128366"/>
            <a:ext cx="7641" cy="5329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71602197-B8F9-944C-9868-B43EEE99B7AF}"/>
              </a:ext>
            </a:extLst>
          </p:cNvPr>
          <p:cNvCxnSpPr>
            <a:cxnSpLocks/>
          </p:cNvCxnSpPr>
          <p:nvPr/>
        </p:nvCxnSpPr>
        <p:spPr>
          <a:xfrm>
            <a:off x="2509618" y="2146024"/>
            <a:ext cx="0" cy="3620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52C77E1B-352B-AC4D-A6B2-7521611A9ACD}"/>
              </a:ext>
            </a:extLst>
          </p:cNvPr>
          <p:cNvCxnSpPr>
            <a:cxnSpLocks/>
          </p:cNvCxnSpPr>
          <p:nvPr/>
        </p:nvCxnSpPr>
        <p:spPr>
          <a:xfrm>
            <a:off x="2763369" y="3009443"/>
            <a:ext cx="0" cy="3620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1" name="Alternative Process 240">
            <a:extLst>
              <a:ext uri="{FF2B5EF4-FFF2-40B4-BE49-F238E27FC236}">
                <a16:creationId xmlns:a16="http://schemas.microsoft.com/office/drawing/2014/main" id="{EC774A49-FA7F-D14F-B0ED-58EEB433B37C}"/>
              </a:ext>
            </a:extLst>
          </p:cNvPr>
          <p:cNvSpPr/>
          <p:nvPr/>
        </p:nvSpPr>
        <p:spPr>
          <a:xfrm>
            <a:off x="2323531" y="3372791"/>
            <a:ext cx="1257250" cy="51807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300"/>
              </a:lnSpc>
            </a:pPr>
            <a:r>
              <a:rPr lang="en-US" sz="1000" b="1" dirty="0"/>
              <a:t>Multi-CONV</a:t>
            </a:r>
          </a:p>
          <a:p>
            <a:pPr algn="ctr">
              <a:lnSpc>
                <a:spcPts val="1300"/>
              </a:lnSpc>
            </a:pPr>
            <a:r>
              <a:rPr lang="en-US" sz="900" dirty="0"/>
              <a:t>256 channels, stride 2</a:t>
            </a:r>
          </a:p>
        </p:txBody>
      </p: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AB5A276D-3A88-4647-9891-F1926B26CF20}"/>
              </a:ext>
            </a:extLst>
          </p:cNvPr>
          <p:cNvCxnSpPr>
            <a:cxnSpLocks/>
          </p:cNvCxnSpPr>
          <p:nvPr/>
        </p:nvCxnSpPr>
        <p:spPr>
          <a:xfrm>
            <a:off x="2952156" y="3890861"/>
            <a:ext cx="0" cy="3620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6" name="Alternative Process 245">
            <a:extLst>
              <a:ext uri="{FF2B5EF4-FFF2-40B4-BE49-F238E27FC236}">
                <a16:creationId xmlns:a16="http://schemas.microsoft.com/office/drawing/2014/main" id="{9FE10B5D-F543-7A4C-98E7-5BD9D6D24D95}"/>
              </a:ext>
            </a:extLst>
          </p:cNvPr>
          <p:cNvSpPr/>
          <p:nvPr/>
        </p:nvSpPr>
        <p:spPr>
          <a:xfrm>
            <a:off x="2553329" y="4255126"/>
            <a:ext cx="1257250" cy="51807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300"/>
              </a:lnSpc>
            </a:pPr>
            <a:r>
              <a:rPr lang="en-US" sz="1000" b="1" dirty="0"/>
              <a:t>Multi-CONV</a:t>
            </a:r>
          </a:p>
          <a:p>
            <a:pPr algn="ctr">
              <a:lnSpc>
                <a:spcPts val="1300"/>
              </a:lnSpc>
            </a:pPr>
            <a:r>
              <a:rPr lang="en-US" sz="900" dirty="0"/>
              <a:t>512 channels, stride 2</a:t>
            </a:r>
          </a:p>
        </p:txBody>
      </p:sp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56002FF3-D58B-DE47-B3F7-792E6C4E1CBC}"/>
              </a:ext>
            </a:extLst>
          </p:cNvPr>
          <p:cNvCxnSpPr>
            <a:cxnSpLocks/>
          </p:cNvCxnSpPr>
          <p:nvPr/>
        </p:nvCxnSpPr>
        <p:spPr>
          <a:xfrm>
            <a:off x="3173900" y="4773196"/>
            <a:ext cx="0" cy="3620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8" name="Alternative Process 247">
            <a:extLst>
              <a:ext uri="{FF2B5EF4-FFF2-40B4-BE49-F238E27FC236}">
                <a16:creationId xmlns:a16="http://schemas.microsoft.com/office/drawing/2014/main" id="{DCB83BF8-13BE-DB41-8A50-525B07FCA540}"/>
              </a:ext>
            </a:extLst>
          </p:cNvPr>
          <p:cNvSpPr/>
          <p:nvPr/>
        </p:nvSpPr>
        <p:spPr>
          <a:xfrm>
            <a:off x="2763369" y="5134182"/>
            <a:ext cx="1374153" cy="51807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300"/>
              </a:lnSpc>
            </a:pPr>
            <a:r>
              <a:rPr lang="en-US" sz="1000" b="1" dirty="0"/>
              <a:t>Multi-CONV</a:t>
            </a:r>
          </a:p>
          <a:p>
            <a:pPr algn="ctr">
              <a:lnSpc>
                <a:spcPts val="1300"/>
              </a:lnSpc>
            </a:pPr>
            <a:r>
              <a:rPr lang="en-US" sz="900" dirty="0"/>
              <a:t>1024 channels, stride 2</a:t>
            </a:r>
          </a:p>
        </p:txBody>
      </p:sp>
      <p:sp>
        <p:nvSpPr>
          <p:cNvPr id="274" name="Cube 273">
            <a:extLst>
              <a:ext uri="{FF2B5EF4-FFF2-40B4-BE49-F238E27FC236}">
                <a16:creationId xmlns:a16="http://schemas.microsoft.com/office/drawing/2014/main" id="{959414A6-95A5-2142-8B1E-16A4F4EB4471}"/>
              </a:ext>
            </a:extLst>
          </p:cNvPr>
          <p:cNvSpPr/>
          <p:nvPr/>
        </p:nvSpPr>
        <p:spPr>
          <a:xfrm>
            <a:off x="4937500" y="5614800"/>
            <a:ext cx="294934" cy="276391"/>
          </a:xfrm>
          <a:prstGeom prst="cub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5" name="Cube 274">
            <a:extLst>
              <a:ext uri="{FF2B5EF4-FFF2-40B4-BE49-F238E27FC236}">
                <a16:creationId xmlns:a16="http://schemas.microsoft.com/office/drawing/2014/main" id="{DE324918-C8AD-114C-9043-851439DDDF4B}"/>
              </a:ext>
            </a:extLst>
          </p:cNvPr>
          <p:cNvSpPr/>
          <p:nvPr/>
        </p:nvSpPr>
        <p:spPr>
          <a:xfrm>
            <a:off x="4883154" y="5667713"/>
            <a:ext cx="294934" cy="276391"/>
          </a:xfrm>
          <a:prstGeom prst="cub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6" name="Cube 275">
            <a:extLst>
              <a:ext uri="{FF2B5EF4-FFF2-40B4-BE49-F238E27FC236}">
                <a16:creationId xmlns:a16="http://schemas.microsoft.com/office/drawing/2014/main" id="{F0C9F230-0D18-A344-8344-535E2E9BAA77}"/>
              </a:ext>
            </a:extLst>
          </p:cNvPr>
          <p:cNvSpPr/>
          <p:nvPr/>
        </p:nvSpPr>
        <p:spPr>
          <a:xfrm>
            <a:off x="4828808" y="5719141"/>
            <a:ext cx="294934" cy="276391"/>
          </a:xfrm>
          <a:prstGeom prst="cub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7" name="Cube 276">
            <a:extLst>
              <a:ext uri="{FF2B5EF4-FFF2-40B4-BE49-F238E27FC236}">
                <a16:creationId xmlns:a16="http://schemas.microsoft.com/office/drawing/2014/main" id="{D051653E-9913-564E-9078-4066EACB3763}"/>
              </a:ext>
            </a:extLst>
          </p:cNvPr>
          <p:cNvSpPr/>
          <p:nvPr/>
        </p:nvSpPr>
        <p:spPr>
          <a:xfrm>
            <a:off x="4761007" y="5786849"/>
            <a:ext cx="294934" cy="276391"/>
          </a:xfrm>
          <a:prstGeom prst="cub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278" name="Cube 277">
            <a:extLst>
              <a:ext uri="{FF2B5EF4-FFF2-40B4-BE49-F238E27FC236}">
                <a16:creationId xmlns:a16="http://schemas.microsoft.com/office/drawing/2014/main" id="{F9F1B715-5535-9A4D-8E43-A5CD83D5F8BE}"/>
              </a:ext>
            </a:extLst>
          </p:cNvPr>
          <p:cNvSpPr/>
          <p:nvPr/>
        </p:nvSpPr>
        <p:spPr>
          <a:xfrm>
            <a:off x="4716743" y="5833895"/>
            <a:ext cx="294934" cy="276391"/>
          </a:xfrm>
          <a:prstGeom prst="cub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cxnSp>
        <p:nvCxnSpPr>
          <p:cNvPr id="287" name="Elbow Connector 286">
            <a:extLst>
              <a:ext uri="{FF2B5EF4-FFF2-40B4-BE49-F238E27FC236}">
                <a16:creationId xmlns:a16="http://schemas.microsoft.com/office/drawing/2014/main" id="{68364625-93B7-B645-836B-E5C8AD55545A}"/>
              </a:ext>
            </a:extLst>
          </p:cNvPr>
          <p:cNvCxnSpPr>
            <a:cxnSpLocks/>
            <a:stCxn id="248" idx="2"/>
            <a:endCxn id="19" idx="1"/>
          </p:cNvCxnSpPr>
          <p:nvPr/>
        </p:nvCxnSpPr>
        <p:spPr>
          <a:xfrm rot="16200000" flipH="1">
            <a:off x="3787923" y="5314774"/>
            <a:ext cx="343280" cy="101823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9" name="Elbow Connector 288">
            <a:extLst>
              <a:ext uri="{FF2B5EF4-FFF2-40B4-BE49-F238E27FC236}">
                <a16:creationId xmlns:a16="http://schemas.microsoft.com/office/drawing/2014/main" id="{DB9E5B37-D4C3-8E49-A5F3-123A49B7FBA3}"/>
              </a:ext>
            </a:extLst>
          </p:cNvPr>
          <p:cNvCxnSpPr>
            <a:cxnSpLocks/>
            <a:endCxn id="64" idx="2"/>
          </p:cNvCxnSpPr>
          <p:nvPr/>
        </p:nvCxnSpPr>
        <p:spPr>
          <a:xfrm flipV="1">
            <a:off x="5404967" y="5783846"/>
            <a:ext cx="995392" cy="24398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4" name="TextBox 293">
            <a:extLst>
              <a:ext uri="{FF2B5EF4-FFF2-40B4-BE49-F238E27FC236}">
                <a16:creationId xmlns:a16="http://schemas.microsoft.com/office/drawing/2014/main" id="{8D080AE8-1FF3-4145-9854-3CB2E3DFC29D}"/>
              </a:ext>
            </a:extLst>
          </p:cNvPr>
          <p:cNvSpPr txBox="1"/>
          <p:nvPr/>
        </p:nvSpPr>
        <p:spPr>
          <a:xfrm>
            <a:off x="4745042" y="6142053"/>
            <a:ext cx="15226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8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F0FCA7AB-85DB-4743-9E1E-B1BD88C396B3}"/>
              </a:ext>
            </a:extLst>
          </p:cNvPr>
          <p:cNvSpPr txBox="1"/>
          <p:nvPr/>
        </p:nvSpPr>
        <p:spPr>
          <a:xfrm rot="18587762">
            <a:off x="5007045" y="5938089"/>
            <a:ext cx="471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1024</a:t>
            </a:r>
          </a:p>
        </p:txBody>
      </p:sp>
      <p:sp>
        <p:nvSpPr>
          <p:cNvPr id="299" name="Alternative Process 298">
            <a:extLst>
              <a:ext uri="{FF2B5EF4-FFF2-40B4-BE49-F238E27FC236}">
                <a16:creationId xmlns:a16="http://schemas.microsoft.com/office/drawing/2014/main" id="{B24220DF-5D1B-D741-9F1B-CA9559E35175}"/>
              </a:ext>
            </a:extLst>
          </p:cNvPr>
          <p:cNvSpPr/>
          <p:nvPr/>
        </p:nvSpPr>
        <p:spPr>
          <a:xfrm>
            <a:off x="5925914" y="4182699"/>
            <a:ext cx="914342" cy="675644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MRL Attention Upsampling</a:t>
            </a:r>
          </a:p>
        </p:txBody>
      </p:sp>
      <p:sp>
        <p:nvSpPr>
          <p:cNvPr id="311" name="Down Arrow 310">
            <a:extLst>
              <a:ext uri="{FF2B5EF4-FFF2-40B4-BE49-F238E27FC236}">
                <a16:creationId xmlns:a16="http://schemas.microsoft.com/office/drawing/2014/main" id="{F92EA66B-E931-2B42-881E-FD22E39C03E7}"/>
              </a:ext>
            </a:extLst>
          </p:cNvPr>
          <p:cNvSpPr/>
          <p:nvPr/>
        </p:nvSpPr>
        <p:spPr>
          <a:xfrm rot="10800000">
            <a:off x="6255285" y="4858343"/>
            <a:ext cx="255600" cy="237924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Down Arrow 311">
            <a:extLst>
              <a:ext uri="{FF2B5EF4-FFF2-40B4-BE49-F238E27FC236}">
                <a16:creationId xmlns:a16="http://schemas.microsoft.com/office/drawing/2014/main" id="{916E3642-F7AE-D54C-8EC3-6E431711C14B}"/>
              </a:ext>
            </a:extLst>
          </p:cNvPr>
          <p:cNvSpPr/>
          <p:nvPr/>
        </p:nvSpPr>
        <p:spPr>
          <a:xfrm rot="10800000">
            <a:off x="6245240" y="3944775"/>
            <a:ext cx="255600" cy="237924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Alternative Process 312">
            <a:extLst>
              <a:ext uri="{FF2B5EF4-FFF2-40B4-BE49-F238E27FC236}">
                <a16:creationId xmlns:a16="http://schemas.microsoft.com/office/drawing/2014/main" id="{B6A9D5C4-AD08-9348-9D08-0F3C3854BC5F}"/>
              </a:ext>
            </a:extLst>
          </p:cNvPr>
          <p:cNvSpPr/>
          <p:nvPr/>
        </p:nvSpPr>
        <p:spPr>
          <a:xfrm>
            <a:off x="5890042" y="3279821"/>
            <a:ext cx="914342" cy="675644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MRL Attention Upsampling</a:t>
            </a:r>
          </a:p>
        </p:txBody>
      </p:sp>
      <p:sp>
        <p:nvSpPr>
          <p:cNvPr id="331" name="Alternative Process 330">
            <a:extLst>
              <a:ext uri="{FF2B5EF4-FFF2-40B4-BE49-F238E27FC236}">
                <a16:creationId xmlns:a16="http://schemas.microsoft.com/office/drawing/2014/main" id="{AE2B06B1-3520-BB44-A980-711DB529F1E0}"/>
              </a:ext>
            </a:extLst>
          </p:cNvPr>
          <p:cNvSpPr/>
          <p:nvPr/>
        </p:nvSpPr>
        <p:spPr>
          <a:xfrm>
            <a:off x="5863619" y="2378678"/>
            <a:ext cx="914342" cy="675644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MRL Attention Upsampling</a:t>
            </a:r>
          </a:p>
        </p:txBody>
      </p:sp>
      <p:sp>
        <p:nvSpPr>
          <p:cNvPr id="332" name="Down Arrow 331">
            <a:extLst>
              <a:ext uri="{FF2B5EF4-FFF2-40B4-BE49-F238E27FC236}">
                <a16:creationId xmlns:a16="http://schemas.microsoft.com/office/drawing/2014/main" id="{5974E2CE-1DE6-3B4D-B1EF-2CE0030A6172}"/>
              </a:ext>
            </a:extLst>
          </p:cNvPr>
          <p:cNvSpPr/>
          <p:nvPr/>
        </p:nvSpPr>
        <p:spPr>
          <a:xfrm rot="16200000">
            <a:off x="4898897" y="4492907"/>
            <a:ext cx="255600" cy="1778349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Down Arrow 332">
            <a:extLst>
              <a:ext uri="{FF2B5EF4-FFF2-40B4-BE49-F238E27FC236}">
                <a16:creationId xmlns:a16="http://schemas.microsoft.com/office/drawing/2014/main" id="{1BA48BE8-DA2B-1E44-A85C-6698BB9E1A0B}"/>
              </a:ext>
            </a:extLst>
          </p:cNvPr>
          <p:cNvSpPr/>
          <p:nvPr/>
        </p:nvSpPr>
        <p:spPr>
          <a:xfrm rot="16200000">
            <a:off x="4735426" y="3429282"/>
            <a:ext cx="255600" cy="2105289"/>
          </a:xfrm>
          <a:prstGeom prst="downArrow">
            <a:avLst>
              <a:gd name="adj1" fmla="val 57155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Down Arrow 333">
            <a:extLst>
              <a:ext uri="{FF2B5EF4-FFF2-40B4-BE49-F238E27FC236}">
                <a16:creationId xmlns:a16="http://schemas.microsoft.com/office/drawing/2014/main" id="{A66F0D32-C3EC-5449-84A9-9B5E9D49705A}"/>
              </a:ext>
            </a:extLst>
          </p:cNvPr>
          <p:cNvSpPr/>
          <p:nvPr/>
        </p:nvSpPr>
        <p:spPr>
          <a:xfrm rot="16200000">
            <a:off x="4594403" y="2490407"/>
            <a:ext cx="255600" cy="2282839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Down Arrow 329">
            <a:extLst>
              <a:ext uri="{FF2B5EF4-FFF2-40B4-BE49-F238E27FC236}">
                <a16:creationId xmlns:a16="http://schemas.microsoft.com/office/drawing/2014/main" id="{7D1ACA0F-51ED-FD4E-A746-E0136F00FC0B}"/>
              </a:ext>
            </a:extLst>
          </p:cNvPr>
          <p:cNvSpPr/>
          <p:nvPr/>
        </p:nvSpPr>
        <p:spPr>
          <a:xfrm rot="10800000">
            <a:off x="6192990" y="3054322"/>
            <a:ext cx="255600" cy="237924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Down Arrow 338">
            <a:extLst>
              <a:ext uri="{FF2B5EF4-FFF2-40B4-BE49-F238E27FC236}">
                <a16:creationId xmlns:a16="http://schemas.microsoft.com/office/drawing/2014/main" id="{D2A94E29-A20F-B341-8C15-7566105F2EBD}"/>
              </a:ext>
            </a:extLst>
          </p:cNvPr>
          <p:cNvSpPr/>
          <p:nvPr/>
        </p:nvSpPr>
        <p:spPr>
          <a:xfrm rot="16200000">
            <a:off x="4496589" y="1494651"/>
            <a:ext cx="255600" cy="247846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1957BE48-B1C6-5847-B2D9-1A5BCAEDCDC4}"/>
              </a:ext>
            </a:extLst>
          </p:cNvPr>
          <p:cNvSpPr txBox="1"/>
          <p:nvPr/>
        </p:nvSpPr>
        <p:spPr>
          <a:xfrm>
            <a:off x="4323354" y="6285962"/>
            <a:ext cx="13341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Encoded feature map</a:t>
            </a:r>
            <a:endParaRPr lang="en-US" sz="1000" i="1" baseline="-25000" dirty="0"/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38E10C8F-7214-8240-8E8A-FD82891182DF}"/>
              </a:ext>
            </a:extLst>
          </p:cNvPr>
          <p:cNvSpPr txBox="1"/>
          <p:nvPr/>
        </p:nvSpPr>
        <p:spPr>
          <a:xfrm>
            <a:off x="185203" y="1478003"/>
            <a:ext cx="133414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Input Chest CT slice</a:t>
            </a:r>
          </a:p>
          <a:p>
            <a:pPr algn="ctr"/>
            <a:r>
              <a:rPr lang="en-US" sz="900" dirty="0"/>
              <a:t>256 x 256</a:t>
            </a:r>
          </a:p>
        </p:txBody>
      </p:sp>
      <p:sp>
        <p:nvSpPr>
          <p:cNvPr id="352" name="Alternative Process 351">
            <a:extLst>
              <a:ext uri="{FF2B5EF4-FFF2-40B4-BE49-F238E27FC236}">
                <a16:creationId xmlns:a16="http://schemas.microsoft.com/office/drawing/2014/main" id="{0BB62383-477E-F34D-99CA-022DA0929D7E}"/>
              </a:ext>
            </a:extLst>
          </p:cNvPr>
          <p:cNvSpPr/>
          <p:nvPr/>
        </p:nvSpPr>
        <p:spPr>
          <a:xfrm>
            <a:off x="5890042" y="1517509"/>
            <a:ext cx="914342" cy="675644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MRL Attention Upsampling</a:t>
            </a:r>
          </a:p>
        </p:txBody>
      </p:sp>
      <p:sp>
        <p:nvSpPr>
          <p:cNvPr id="353" name="Down Arrow 352">
            <a:extLst>
              <a:ext uri="{FF2B5EF4-FFF2-40B4-BE49-F238E27FC236}">
                <a16:creationId xmlns:a16="http://schemas.microsoft.com/office/drawing/2014/main" id="{222EF257-221F-3648-A428-A54F664D0CA1}"/>
              </a:ext>
            </a:extLst>
          </p:cNvPr>
          <p:cNvSpPr/>
          <p:nvPr/>
        </p:nvSpPr>
        <p:spPr>
          <a:xfrm rot="16200000">
            <a:off x="4373134" y="511183"/>
            <a:ext cx="255600" cy="272537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Alternative Process 353">
            <a:extLst>
              <a:ext uri="{FF2B5EF4-FFF2-40B4-BE49-F238E27FC236}">
                <a16:creationId xmlns:a16="http://schemas.microsoft.com/office/drawing/2014/main" id="{AFF3DD6C-37B5-1B40-BAA3-DF29937F1D32}"/>
              </a:ext>
            </a:extLst>
          </p:cNvPr>
          <p:cNvSpPr/>
          <p:nvPr/>
        </p:nvSpPr>
        <p:spPr>
          <a:xfrm>
            <a:off x="7038814" y="1517509"/>
            <a:ext cx="914342" cy="675644"/>
          </a:xfrm>
          <a:prstGeom prst="flowChartAlternateProcess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MCR</a:t>
            </a:r>
          </a:p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Attention Decoder</a:t>
            </a:r>
          </a:p>
        </p:txBody>
      </p:sp>
      <p:sp>
        <p:nvSpPr>
          <p:cNvPr id="355" name="Down Arrow 354">
            <a:extLst>
              <a:ext uri="{FF2B5EF4-FFF2-40B4-BE49-F238E27FC236}">
                <a16:creationId xmlns:a16="http://schemas.microsoft.com/office/drawing/2014/main" id="{2183924A-E4C3-9840-A48B-AC4487A0C200}"/>
              </a:ext>
            </a:extLst>
          </p:cNvPr>
          <p:cNvSpPr/>
          <p:nvPr/>
        </p:nvSpPr>
        <p:spPr>
          <a:xfrm rot="16200000">
            <a:off x="6806925" y="1709015"/>
            <a:ext cx="255600" cy="29263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Down Arrow 350">
            <a:extLst>
              <a:ext uri="{FF2B5EF4-FFF2-40B4-BE49-F238E27FC236}">
                <a16:creationId xmlns:a16="http://schemas.microsoft.com/office/drawing/2014/main" id="{FC663A78-517B-2648-A415-D75AFD5AF1CD}"/>
              </a:ext>
            </a:extLst>
          </p:cNvPr>
          <p:cNvSpPr/>
          <p:nvPr/>
        </p:nvSpPr>
        <p:spPr>
          <a:xfrm rot="10800000">
            <a:off x="6212709" y="2163599"/>
            <a:ext cx="255600" cy="213923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Alternative Process 366">
            <a:extLst>
              <a:ext uri="{FF2B5EF4-FFF2-40B4-BE49-F238E27FC236}">
                <a16:creationId xmlns:a16="http://schemas.microsoft.com/office/drawing/2014/main" id="{7576F6A4-28B4-E049-9059-4EAEB87A4A37}"/>
              </a:ext>
            </a:extLst>
          </p:cNvPr>
          <p:cNvSpPr/>
          <p:nvPr/>
        </p:nvSpPr>
        <p:spPr>
          <a:xfrm>
            <a:off x="8274038" y="2635175"/>
            <a:ext cx="551651" cy="675226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CONV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3 x 3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64 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/2</a:t>
            </a:r>
          </a:p>
        </p:txBody>
      </p:sp>
      <p:sp>
        <p:nvSpPr>
          <p:cNvPr id="368" name="Alternative Process 367">
            <a:extLst>
              <a:ext uri="{FF2B5EF4-FFF2-40B4-BE49-F238E27FC236}">
                <a16:creationId xmlns:a16="http://schemas.microsoft.com/office/drawing/2014/main" id="{81044BAB-5FE9-9E4C-930D-48578EFC842D}"/>
              </a:ext>
            </a:extLst>
          </p:cNvPr>
          <p:cNvSpPr/>
          <p:nvPr/>
        </p:nvSpPr>
        <p:spPr>
          <a:xfrm>
            <a:off x="8926245" y="3654430"/>
            <a:ext cx="805766" cy="510997"/>
          </a:xfrm>
          <a:prstGeom prst="flowChartAlternateProcess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DS CONV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3 x 3, 32</a:t>
            </a:r>
          </a:p>
        </p:txBody>
      </p:sp>
      <p:sp>
        <p:nvSpPr>
          <p:cNvPr id="371" name="Alternative Process 370">
            <a:extLst>
              <a:ext uri="{FF2B5EF4-FFF2-40B4-BE49-F238E27FC236}">
                <a16:creationId xmlns:a16="http://schemas.microsoft.com/office/drawing/2014/main" id="{94E0D087-6118-6C43-8DDE-74A38477F1A7}"/>
              </a:ext>
            </a:extLst>
          </p:cNvPr>
          <p:cNvSpPr/>
          <p:nvPr/>
        </p:nvSpPr>
        <p:spPr>
          <a:xfrm>
            <a:off x="8274038" y="3527640"/>
            <a:ext cx="551651" cy="675226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CONV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5 x 5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32 </a:t>
            </a:r>
          </a:p>
        </p:txBody>
      </p:sp>
      <p:sp>
        <p:nvSpPr>
          <p:cNvPr id="372" name="Alternative Process 371">
            <a:extLst>
              <a:ext uri="{FF2B5EF4-FFF2-40B4-BE49-F238E27FC236}">
                <a16:creationId xmlns:a16="http://schemas.microsoft.com/office/drawing/2014/main" id="{1D7E77C4-F766-5C46-8D88-23DFA4E26212}"/>
              </a:ext>
            </a:extLst>
          </p:cNvPr>
          <p:cNvSpPr/>
          <p:nvPr/>
        </p:nvSpPr>
        <p:spPr>
          <a:xfrm>
            <a:off x="7341196" y="3654431"/>
            <a:ext cx="805766" cy="510997"/>
          </a:xfrm>
          <a:prstGeom prst="flowChartAlternateProcess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DS CONV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3 x 3, 32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/2</a:t>
            </a:r>
          </a:p>
        </p:txBody>
      </p:sp>
      <p:sp>
        <p:nvSpPr>
          <p:cNvPr id="375" name="Alternative Process 374">
            <a:extLst>
              <a:ext uri="{FF2B5EF4-FFF2-40B4-BE49-F238E27FC236}">
                <a16:creationId xmlns:a16="http://schemas.microsoft.com/office/drawing/2014/main" id="{1279E725-7457-3246-8A9F-EB006AB9D20B}"/>
              </a:ext>
            </a:extLst>
          </p:cNvPr>
          <p:cNvSpPr/>
          <p:nvPr/>
        </p:nvSpPr>
        <p:spPr>
          <a:xfrm>
            <a:off x="8887640" y="2807577"/>
            <a:ext cx="805766" cy="520356"/>
          </a:xfrm>
          <a:prstGeom prst="flowChartAlternateProcess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Grouped CONV</a:t>
            </a:r>
          </a:p>
          <a:p>
            <a:pPr algn="ctr">
              <a:lnSpc>
                <a:spcPts val="1400"/>
              </a:lnSpc>
            </a:pPr>
            <a:r>
              <a:rPr lang="en-US" sz="900" dirty="0"/>
              <a:t>3 x 3, 32, g=4</a:t>
            </a:r>
          </a:p>
        </p:txBody>
      </p:sp>
      <p:sp>
        <p:nvSpPr>
          <p:cNvPr id="377" name="Alternative Process 376">
            <a:extLst>
              <a:ext uri="{FF2B5EF4-FFF2-40B4-BE49-F238E27FC236}">
                <a16:creationId xmlns:a16="http://schemas.microsoft.com/office/drawing/2014/main" id="{4E695EF2-4F2E-B94B-BB1D-E983435765FF}"/>
              </a:ext>
            </a:extLst>
          </p:cNvPr>
          <p:cNvSpPr/>
          <p:nvPr/>
        </p:nvSpPr>
        <p:spPr>
          <a:xfrm>
            <a:off x="7292892" y="2799404"/>
            <a:ext cx="914343" cy="510997"/>
          </a:xfrm>
          <a:prstGeom prst="flowChartAlternateProcess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Grouped CONV</a:t>
            </a:r>
          </a:p>
          <a:p>
            <a:pPr algn="ctr">
              <a:lnSpc>
                <a:spcPts val="1400"/>
              </a:lnSpc>
            </a:pPr>
            <a:r>
              <a:rPr lang="en-US" sz="900" dirty="0"/>
              <a:t>3 x 3, 64, g=4</a:t>
            </a:r>
          </a:p>
          <a:p>
            <a:pPr algn="ctr">
              <a:lnSpc>
                <a:spcPts val="1400"/>
              </a:lnSpc>
            </a:pPr>
            <a:r>
              <a:rPr lang="en-US" sz="900" dirty="0"/>
              <a:t>/2</a:t>
            </a:r>
          </a:p>
        </p:txBody>
      </p:sp>
      <p:sp>
        <p:nvSpPr>
          <p:cNvPr id="381" name="Alternative Process 380">
            <a:extLst>
              <a:ext uri="{FF2B5EF4-FFF2-40B4-BE49-F238E27FC236}">
                <a16:creationId xmlns:a16="http://schemas.microsoft.com/office/drawing/2014/main" id="{16BC7EDA-566D-3045-B8A4-CAFC9A637E20}"/>
              </a:ext>
            </a:extLst>
          </p:cNvPr>
          <p:cNvSpPr/>
          <p:nvPr/>
        </p:nvSpPr>
        <p:spPr>
          <a:xfrm>
            <a:off x="7038814" y="645370"/>
            <a:ext cx="914342" cy="675644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MRL Attention Upsampling</a:t>
            </a:r>
          </a:p>
        </p:txBody>
      </p:sp>
      <p:sp>
        <p:nvSpPr>
          <p:cNvPr id="382" name="Alternative Process 381">
            <a:extLst>
              <a:ext uri="{FF2B5EF4-FFF2-40B4-BE49-F238E27FC236}">
                <a16:creationId xmlns:a16="http://schemas.microsoft.com/office/drawing/2014/main" id="{B11A243B-4D11-5141-B1E8-F0A21A4092E7}"/>
              </a:ext>
            </a:extLst>
          </p:cNvPr>
          <p:cNvSpPr/>
          <p:nvPr/>
        </p:nvSpPr>
        <p:spPr>
          <a:xfrm>
            <a:off x="8462652" y="636368"/>
            <a:ext cx="1064507" cy="675644"/>
          </a:xfrm>
          <a:prstGeom prst="flowChartAlternateProcess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MCR</a:t>
            </a:r>
          </a:p>
          <a:p>
            <a:pPr algn="ctr">
              <a:lnSpc>
                <a:spcPts val="1400"/>
              </a:lnSpc>
            </a:pPr>
            <a:r>
              <a:rPr lang="en-US" sz="1000" b="1" dirty="0">
                <a:solidFill>
                  <a:schemeClr val="tx1"/>
                </a:solidFill>
              </a:rPr>
              <a:t>Attention Decoder</a:t>
            </a:r>
          </a:p>
        </p:txBody>
      </p:sp>
      <p:sp>
        <p:nvSpPr>
          <p:cNvPr id="383" name="Down Arrow 382">
            <a:extLst>
              <a:ext uri="{FF2B5EF4-FFF2-40B4-BE49-F238E27FC236}">
                <a16:creationId xmlns:a16="http://schemas.microsoft.com/office/drawing/2014/main" id="{F4A7459F-9EF8-474D-8874-DEC5E60E6308}"/>
              </a:ext>
            </a:extLst>
          </p:cNvPr>
          <p:cNvSpPr/>
          <p:nvPr/>
        </p:nvSpPr>
        <p:spPr>
          <a:xfrm rot="16200000">
            <a:off x="8083698" y="743407"/>
            <a:ext cx="255600" cy="502315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Down Arrow 383">
            <a:extLst>
              <a:ext uri="{FF2B5EF4-FFF2-40B4-BE49-F238E27FC236}">
                <a16:creationId xmlns:a16="http://schemas.microsoft.com/office/drawing/2014/main" id="{1B72A61C-6BB7-F045-B144-D7B1FCFC7534}"/>
              </a:ext>
            </a:extLst>
          </p:cNvPr>
          <p:cNvSpPr/>
          <p:nvPr/>
        </p:nvSpPr>
        <p:spPr>
          <a:xfrm rot="10800000">
            <a:off x="7366868" y="1314835"/>
            <a:ext cx="255600" cy="2155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Down Arrow 384">
            <a:extLst>
              <a:ext uri="{FF2B5EF4-FFF2-40B4-BE49-F238E27FC236}">
                <a16:creationId xmlns:a16="http://schemas.microsoft.com/office/drawing/2014/main" id="{3DA8E8CA-253B-E243-A850-2D39A7AA960C}"/>
              </a:ext>
            </a:extLst>
          </p:cNvPr>
          <p:cNvSpPr/>
          <p:nvPr/>
        </p:nvSpPr>
        <p:spPr>
          <a:xfrm rot="16200000">
            <a:off x="9559726" y="866072"/>
            <a:ext cx="255600" cy="29263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6" name="Picture 385">
            <a:extLst>
              <a:ext uri="{FF2B5EF4-FFF2-40B4-BE49-F238E27FC236}">
                <a16:creationId xmlns:a16="http://schemas.microsoft.com/office/drawing/2014/main" id="{5C8A368F-0DBB-4D47-A31A-1CD678B1E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9213" y="498539"/>
            <a:ext cx="974665" cy="974665"/>
          </a:xfrm>
          <a:prstGeom prst="rect">
            <a:avLst/>
          </a:prstGeom>
        </p:spPr>
      </p:pic>
      <p:sp>
        <p:nvSpPr>
          <p:cNvPr id="387" name="TextBox 386">
            <a:extLst>
              <a:ext uri="{FF2B5EF4-FFF2-40B4-BE49-F238E27FC236}">
                <a16:creationId xmlns:a16="http://schemas.microsoft.com/office/drawing/2014/main" id="{5E7F8028-C2E0-4646-A66B-4D1F77ECF097}"/>
              </a:ext>
            </a:extLst>
          </p:cNvPr>
          <p:cNvSpPr txBox="1"/>
          <p:nvPr/>
        </p:nvSpPr>
        <p:spPr>
          <a:xfrm>
            <a:off x="10970657" y="1418703"/>
            <a:ext cx="13341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Output mask</a:t>
            </a:r>
          </a:p>
        </p:txBody>
      </p:sp>
      <p:sp>
        <p:nvSpPr>
          <p:cNvPr id="388" name="Alternative Process 387">
            <a:extLst>
              <a:ext uri="{FF2B5EF4-FFF2-40B4-BE49-F238E27FC236}">
                <a16:creationId xmlns:a16="http://schemas.microsoft.com/office/drawing/2014/main" id="{AF696383-03E6-884E-B169-9161E2B260F3}"/>
              </a:ext>
            </a:extLst>
          </p:cNvPr>
          <p:cNvSpPr/>
          <p:nvPr/>
        </p:nvSpPr>
        <p:spPr>
          <a:xfrm>
            <a:off x="9839416" y="680117"/>
            <a:ext cx="551651" cy="675226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CONV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1 x 1</a:t>
            </a:r>
          </a:p>
          <a:p>
            <a:pPr algn="ctr">
              <a:lnSpc>
                <a:spcPts val="1400"/>
              </a:lnSpc>
            </a:pPr>
            <a:r>
              <a:rPr lang="en-US" sz="1000" dirty="0"/>
              <a:t>2</a:t>
            </a:r>
          </a:p>
        </p:txBody>
      </p:sp>
      <p:sp>
        <p:nvSpPr>
          <p:cNvPr id="389" name="Alternative Process 388">
            <a:extLst>
              <a:ext uri="{FF2B5EF4-FFF2-40B4-BE49-F238E27FC236}">
                <a16:creationId xmlns:a16="http://schemas.microsoft.com/office/drawing/2014/main" id="{B206A3F9-BC43-9745-BFC4-ACB2C50C2C15}"/>
              </a:ext>
            </a:extLst>
          </p:cNvPr>
          <p:cNvSpPr/>
          <p:nvPr/>
        </p:nvSpPr>
        <p:spPr>
          <a:xfrm rot="16200000">
            <a:off x="10332147" y="873635"/>
            <a:ext cx="769622" cy="277504"/>
          </a:xfrm>
          <a:prstGeom prst="flowChartAlternateProcess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Softmax</a:t>
            </a:r>
            <a:endParaRPr lang="en-US" sz="1000" dirty="0"/>
          </a:p>
        </p:txBody>
      </p:sp>
      <p:sp>
        <p:nvSpPr>
          <p:cNvPr id="390" name="Down Arrow 389">
            <a:extLst>
              <a:ext uri="{FF2B5EF4-FFF2-40B4-BE49-F238E27FC236}">
                <a16:creationId xmlns:a16="http://schemas.microsoft.com/office/drawing/2014/main" id="{596A5A65-7732-F042-861E-80B14A5FE46B}"/>
              </a:ext>
            </a:extLst>
          </p:cNvPr>
          <p:cNvSpPr/>
          <p:nvPr/>
        </p:nvSpPr>
        <p:spPr>
          <a:xfrm rot="16200000">
            <a:off x="10357557" y="918105"/>
            <a:ext cx="255600" cy="21711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Down Arrow 391">
            <a:extLst>
              <a:ext uri="{FF2B5EF4-FFF2-40B4-BE49-F238E27FC236}">
                <a16:creationId xmlns:a16="http://schemas.microsoft.com/office/drawing/2014/main" id="{510A3FD4-32C4-A549-BDFD-CDC548F5945C}"/>
              </a:ext>
            </a:extLst>
          </p:cNvPr>
          <p:cNvSpPr/>
          <p:nvPr/>
        </p:nvSpPr>
        <p:spPr>
          <a:xfrm rot="16200000">
            <a:off x="10842857" y="939159"/>
            <a:ext cx="255600" cy="21711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5" name="Elbow Connector 404">
            <a:extLst>
              <a:ext uri="{FF2B5EF4-FFF2-40B4-BE49-F238E27FC236}">
                <a16:creationId xmlns:a16="http://schemas.microsoft.com/office/drawing/2014/main" id="{76464D7A-C52A-E24D-8427-6F47E18BD616}"/>
              </a:ext>
            </a:extLst>
          </p:cNvPr>
          <p:cNvCxnSpPr>
            <a:cxnSpLocks/>
            <a:endCxn id="372" idx="2"/>
          </p:cNvCxnSpPr>
          <p:nvPr/>
        </p:nvCxnSpPr>
        <p:spPr>
          <a:xfrm rot="16200000" flipV="1">
            <a:off x="7957016" y="3952491"/>
            <a:ext cx="407030" cy="832904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6" name="Elbow Connector 405">
            <a:extLst>
              <a:ext uri="{FF2B5EF4-FFF2-40B4-BE49-F238E27FC236}">
                <a16:creationId xmlns:a16="http://schemas.microsoft.com/office/drawing/2014/main" id="{6E975714-B9B6-C94F-BCAF-FF337A2FFE68}"/>
              </a:ext>
            </a:extLst>
          </p:cNvPr>
          <p:cNvCxnSpPr>
            <a:cxnSpLocks/>
            <a:endCxn id="368" idx="2"/>
          </p:cNvCxnSpPr>
          <p:nvPr/>
        </p:nvCxnSpPr>
        <p:spPr>
          <a:xfrm rot="5400000" flipH="1" flipV="1">
            <a:off x="8749540" y="3992871"/>
            <a:ext cx="407031" cy="7521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3" name="Straight Arrow Connector 412">
            <a:extLst>
              <a:ext uri="{FF2B5EF4-FFF2-40B4-BE49-F238E27FC236}">
                <a16:creationId xmlns:a16="http://schemas.microsoft.com/office/drawing/2014/main" id="{AD260C6D-5E05-9642-9BA5-1C0FBE99ABA7}"/>
              </a:ext>
            </a:extLst>
          </p:cNvPr>
          <p:cNvCxnSpPr>
            <a:cxnSpLocks/>
          </p:cNvCxnSpPr>
          <p:nvPr/>
        </p:nvCxnSpPr>
        <p:spPr>
          <a:xfrm flipV="1">
            <a:off x="8576981" y="4192555"/>
            <a:ext cx="1" cy="3252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7" name="Down Arrow 416">
            <a:extLst>
              <a:ext uri="{FF2B5EF4-FFF2-40B4-BE49-F238E27FC236}">
                <a16:creationId xmlns:a16="http://schemas.microsoft.com/office/drawing/2014/main" id="{CA1F764F-0B4E-CE48-A4CF-A31BD86B9418}"/>
              </a:ext>
            </a:extLst>
          </p:cNvPr>
          <p:cNvSpPr/>
          <p:nvPr/>
        </p:nvSpPr>
        <p:spPr>
          <a:xfrm rot="16200000">
            <a:off x="4853705" y="-1050601"/>
            <a:ext cx="255600" cy="4071411"/>
          </a:xfrm>
          <a:prstGeom prst="downArrow">
            <a:avLst>
              <a:gd name="adj1" fmla="val 57156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9" name="Elbow Connector 418">
            <a:extLst>
              <a:ext uri="{FF2B5EF4-FFF2-40B4-BE49-F238E27FC236}">
                <a16:creationId xmlns:a16="http://schemas.microsoft.com/office/drawing/2014/main" id="{3F83C550-6D04-5F4E-A381-D9C33BDAD809}"/>
              </a:ext>
            </a:extLst>
          </p:cNvPr>
          <p:cNvCxnSpPr>
            <a:cxnSpLocks/>
            <a:stCxn id="371" idx="0"/>
            <a:endCxn id="377" idx="2"/>
          </p:cNvCxnSpPr>
          <p:nvPr/>
        </p:nvCxnSpPr>
        <p:spPr>
          <a:xfrm rot="16200000" flipV="1">
            <a:off x="8041345" y="3019121"/>
            <a:ext cx="217239" cy="799800"/>
          </a:xfrm>
          <a:prstGeom prst="bentConnector3">
            <a:avLst>
              <a:gd name="adj1" fmla="val 24744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0" name="Elbow Connector 419">
            <a:extLst>
              <a:ext uri="{FF2B5EF4-FFF2-40B4-BE49-F238E27FC236}">
                <a16:creationId xmlns:a16="http://schemas.microsoft.com/office/drawing/2014/main" id="{A9B4CFB6-F532-224B-ABDB-76D148BC1CB3}"/>
              </a:ext>
            </a:extLst>
          </p:cNvPr>
          <p:cNvCxnSpPr>
            <a:cxnSpLocks/>
            <a:stCxn id="371" idx="0"/>
            <a:endCxn id="375" idx="2"/>
          </p:cNvCxnSpPr>
          <p:nvPr/>
        </p:nvCxnSpPr>
        <p:spPr>
          <a:xfrm rot="5400000" flipH="1" flipV="1">
            <a:off x="8820340" y="3057458"/>
            <a:ext cx="199707" cy="740659"/>
          </a:xfrm>
          <a:prstGeom prst="bentConnector3">
            <a:avLst>
              <a:gd name="adj1" fmla="val 27107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1" name="Straight Arrow Connector 420">
            <a:extLst>
              <a:ext uri="{FF2B5EF4-FFF2-40B4-BE49-F238E27FC236}">
                <a16:creationId xmlns:a16="http://schemas.microsoft.com/office/drawing/2014/main" id="{05ECF9B3-B96B-4148-9147-21E7C2F5B767}"/>
              </a:ext>
            </a:extLst>
          </p:cNvPr>
          <p:cNvCxnSpPr>
            <a:cxnSpLocks/>
            <a:endCxn id="367" idx="2"/>
          </p:cNvCxnSpPr>
          <p:nvPr/>
        </p:nvCxnSpPr>
        <p:spPr>
          <a:xfrm flipV="1">
            <a:off x="8549863" y="3310401"/>
            <a:ext cx="1" cy="2011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4" name="Elbow Connector 433">
            <a:extLst>
              <a:ext uri="{FF2B5EF4-FFF2-40B4-BE49-F238E27FC236}">
                <a16:creationId xmlns:a16="http://schemas.microsoft.com/office/drawing/2014/main" id="{CB2C35A9-2443-9446-A5D0-FDFAA82628F0}"/>
              </a:ext>
            </a:extLst>
          </p:cNvPr>
          <p:cNvCxnSpPr>
            <a:cxnSpLocks/>
            <a:stCxn id="372" idx="1"/>
          </p:cNvCxnSpPr>
          <p:nvPr/>
        </p:nvCxnSpPr>
        <p:spPr>
          <a:xfrm rot="10800000">
            <a:off x="7243386" y="2225580"/>
            <a:ext cx="97810" cy="168435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2" name="Straight Arrow Connector 481">
            <a:extLst>
              <a:ext uri="{FF2B5EF4-FFF2-40B4-BE49-F238E27FC236}">
                <a16:creationId xmlns:a16="http://schemas.microsoft.com/office/drawing/2014/main" id="{9421D66B-8F20-9548-94B3-1BCA3E94D78E}"/>
              </a:ext>
            </a:extLst>
          </p:cNvPr>
          <p:cNvCxnSpPr/>
          <p:nvPr/>
        </p:nvCxnSpPr>
        <p:spPr>
          <a:xfrm flipV="1">
            <a:off x="7500922" y="2208133"/>
            <a:ext cx="0" cy="5819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8" name="Straight Arrow Connector 487">
            <a:extLst>
              <a:ext uri="{FF2B5EF4-FFF2-40B4-BE49-F238E27FC236}">
                <a16:creationId xmlns:a16="http://schemas.microsoft.com/office/drawing/2014/main" id="{1FD6C5B7-B5E6-044F-9ABB-3AF9D1655B00}"/>
              </a:ext>
            </a:extLst>
          </p:cNvPr>
          <p:cNvCxnSpPr>
            <a:cxnSpLocks/>
          </p:cNvCxnSpPr>
          <p:nvPr/>
        </p:nvCxnSpPr>
        <p:spPr>
          <a:xfrm flipV="1">
            <a:off x="7744079" y="2207720"/>
            <a:ext cx="0" cy="3083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5E5F38CD-5252-564B-81D0-07F2F4144C1F}"/>
              </a:ext>
            </a:extLst>
          </p:cNvPr>
          <p:cNvCxnSpPr/>
          <p:nvPr/>
        </p:nvCxnSpPr>
        <p:spPr>
          <a:xfrm>
            <a:off x="7744079" y="2516030"/>
            <a:ext cx="80578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2" name="Straight Connector 491">
            <a:extLst>
              <a:ext uri="{FF2B5EF4-FFF2-40B4-BE49-F238E27FC236}">
                <a16:creationId xmlns:a16="http://schemas.microsoft.com/office/drawing/2014/main" id="{DA1EF578-1965-6A43-AC0B-78E1F1BB3B04}"/>
              </a:ext>
            </a:extLst>
          </p:cNvPr>
          <p:cNvCxnSpPr>
            <a:cxnSpLocks/>
          </p:cNvCxnSpPr>
          <p:nvPr/>
        </p:nvCxnSpPr>
        <p:spPr>
          <a:xfrm>
            <a:off x="8549216" y="2516030"/>
            <a:ext cx="0" cy="1191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0" name="Straight Arrow Connector 499">
            <a:extLst>
              <a:ext uri="{FF2B5EF4-FFF2-40B4-BE49-F238E27FC236}">
                <a16:creationId xmlns:a16="http://schemas.microsoft.com/office/drawing/2014/main" id="{8B7C8249-F22F-6C4A-97FD-68AD9D59BCD1}"/>
              </a:ext>
            </a:extLst>
          </p:cNvPr>
          <p:cNvCxnSpPr>
            <a:cxnSpLocks/>
          </p:cNvCxnSpPr>
          <p:nvPr/>
        </p:nvCxnSpPr>
        <p:spPr>
          <a:xfrm flipV="1">
            <a:off x="8854850" y="1312012"/>
            <a:ext cx="0" cy="21694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2" name="Straight Arrow Connector 501">
            <a:extLst>
              <a:ext uri="{FF2B5EF4-FFF2-40B4-BE49-F238E27FC236}">
                <a16:creationId xmlns:a16="http://schemas.microsoft.com/office/drawing/2014/main" id="{9414204F-5BA5-4D44-8EEF-90834742C25F}"/>
              </a:ext>
            </a:extLst>
          </p:cNvPr>
          <p:cNvCxnSpPr>
            <a:cxnSpLocks/>
          </p:cNvCxnSpPr>
          <p:nvPr/>
        </p:nvCxnSpPr>
        <p:spPr>
          <a:xfrm flipV="1">
            <a:off x="9069890" y="1312012"/>
            <a:ext cx="0" cy="15049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6" name="Elbow Connector 515">
            <a:extLst>
              <a:ext uri="{FF2B5EF4-FFF2-40B4-BE49-F238E27FC236}">
                <a16:creationId xmlns:a16="http://schemas.microsoft.com/office/drawing/2014/main" id="{D0D9FFB7-DD02-AE44-BF6D-CDFF2D97507F}"/>
              </a:ext>
            </a:extLst>
          </p:cNvPr>
          <p:cNvCxnSpPr>
            <a:cxnSpLocks/>
            <a:stCxn id="368" idx="3"/>
          </p:cNvCxnSpPr>
          <p:nvPr/>
        </p:nvCxnSpPr>
        <p:spPr>
          <a:xfrm flipH="1" flipV="1">
            <a:off x="9279261" y="1301981"/>
            <a:ext cx="452750" cy="2607948"/>
          </a:xfrm>
          <a:prstGeom prst="bentConnector4">
            <a:avLst>
              <a:gd name="adj1" fmla="val -9690"/>
              <a:gd name="adj2" fmla="val 47815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0" name="TextBox 519">
            <a:extLst>
              <a:ext uri="{FF2B5EF4-FFF2-40B4-BE49-F238E27FC236}">
                <a16:creationId xmlns:a16="http://schemas.microsoft.com/office/drawing/2014/main" id="{72240502-B9EE-724A-ADC3-1082BB2E4F00}"/>
              </a:ext>
            </a:extLst>
          </p:cNvPr>
          <p:cNvSpPr txBox="1"/>
          <p:nvPr/>
        </p:nvSpPr>
        <p:spPr>
          <a:xfrm>
            <a:off x="7893029" y="5503209"/>
            <a:ext cx="14668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Connected components</a:t>
            </a:r>
          </a:p>
        </p:txBody>
      </p:sp>
      <p:sp>
        <p:nvSpPr>
          <p:cNvPr id="521" name="Alternative Process 520">
            <a:extLst>
              <a:ext uri="{FF2B5EF4-FFF2-40B4-BE49-F238E27FC236}">
                <a16:creationId xmlns:a16="http://schemas.microsoft.com/office/drawing/2014/main" id="{7B2977D3-AC2C-A944-838D-03498A49DDB3}"/>
              </a:ext>
            </a:extLst>
          </p:cNvPr>
          <p:cNvSpPr/>
          <p:nvPr/>
        </p:nvSpPr>
        <p:spPr>
          <a:xfrm>
            <a:off x="1688546" y="715155"/>
            <a:ext cx="1257253" cy="518070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300"/>
              </a:lnSpc>
            </a:pPr>
            <a:r>
              <a:rPr lang="en-US" sz="1000" b="1" dirty="0"/>
              <a:t>Multi-CONV</a:t>
            </a:r>
          </a:p>
          <a:p>
            <a:pPr algn="ctr">
              <a:lnSpc>
                <a:spcPts val="1300"/>
              </a:lnSpc>
            </a:pPr>
            <a:r>
              <a:rPr lang="en-US" sz="900" dirty="0"/>
              <a:t>64 channels, stride 2</a:t>
            </a:r>
          </a:p>
        </p:txBody>
      </p:sp>
      <p:sp>
        <p:nvSpPr>
          <p:cNvPr id="95" name="Alternative Process 94">
            <a:extLst>
              <a:ext uri="{FF2B5EF4-FFF2-40B4-BE49-F238E27FC236}">
                <a16:creationId xmlns:a16="http://schemas.microsoft.com/office/drawing/2014/main" id="{1B44B0F8-A311-DA40-925E-C1911DA61A56}"/>
              </a:ext>
            </a:extLst>
          </p:cNvPr>
          <p:cNvSpPr/>
          <p:nvPr/>
        </p:nvSpPr>
        <p:spPr>
          <a:xfrm>
            <a:off x="9140680" y="6018147"/>
            <a:ext cx="2862295" cy="510997"/>
          </a:xfrm>
          <a:prstGeom prst="flowChartAlternate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1">
              <a:lnSpc>
                <a:spcPts val="1400"/>
              </a:lnSpc>
            </a:pPr>
            <a:r>
              <a:rPr lang="en-US" sz="1000" dirty="0"/>
              <a:t>2D Convolution (kernel size f1 x f2, output channels, stride) + BatchNorm + ReLU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DEA92F05-1EBF-B14B-82C7-7FC58E6C04AF}"/>
              </a:ext>
            </a:extLst>
          </p:cNvPr>
          <p:cNvSpPr/>
          <p:nvPr/>
        </p:nvSpPr>
        <p:spPr>
          <a:xfrm>
            <a:off x="9185733" y="6180423"/>
            <a:ext cx="49885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dirty="0"/>
              <a:t>CONV</a:t>
            </a:r>
            <a:endParaRPr lang="en-US" sz="1000" dirty="0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AA9D5E02-F6C5-7641-9FAB-34E485715942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160536" y="4583131"/>
            <a:ext cx="861062" cy="92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752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6">
            <a:extLst>
              <a:ext uri="{FF2B5EF4-FFF2-40B4-BE49-F238E27FC236}">
                <a16:creationId xmlns:a16="http://schemas.microsoft.com/office/drawing/2014/main" id="{6C7C9D19-456B-A541-85CF-F4843836C3BD}"/>
              </a:ext>
            </a:extLst>
          </p:cNvPr>
          <p:cNvSpPr/>
          <p:nvPr/>
        </p:nvSpPr>
        <p:spPr>
          <a:xfrm rot="16200000">
            <a:off x="2594481" y="-206818"/>
            <a:ext cx="393389" cy="2295233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E9B3A1-34C9-1F42-8294-FA22EDA1FDD4}"/>
              </a:ext>
            </a:extLst>
          </p:cNvPr>
          <p:cNvSpPr txBox="1"/>
          <p:nvPr/>
        </p:nvSpPr>
        <p:spPr>
          <a:xfrm>
            <a:off x="1877357" y="532842"/>
            <a:ext cx="1509582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100" dirty="0"/>
              <a:t>Canny Edge Detection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20CD2F-4B6E-2946-818A-639CF5C0A2D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981413" y="101900"/>
            <a:ext cx="1432800" cy="155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BC9F70-B2AB-E345-9E24-6B228E598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310" y="104948"/>
            <a:ext cx="1434787" cy="1559716"/>
          </a:xfrm>
          <a:prstGeom prst="rect">
            <a:avLst/>
          </a:prstGeom>
        </p:spPr>
      </p:pic>
      <p:sp>
        <p:nvSpPr>
          <p:cNvPr id="11" name="Down Arrow 10">
            <a:extLst>
              <a:ext uri="{FF2B5EF4-FFF2-40B4-BE49-F238E27FC236}">
                <a16:creationId xmlns:a16="http://schemas.microsoft.com/office/drawing/2014/main" id="{145C45EB-7893-9449-933E-060BB4A8A95F}"/>
              </a:ext>
            </a:extLst>
          </p:cNvPr>
          <p:cNvSpPr/>
          <p:nvPr/>
        </p:nvSpPr>
        <p:spPr>
          <a:xfrm rot="16200000">
            <a:off x="6508293" y="-362252"/>
            <a:ext cx="417937" cy="2606097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66166C-EFBE-A84F-B586-E1B4078D9CA9}"/>
              </a:ext>
            </a:extLst>
          </p:cNvPr>
          <p:cNvSpPr txBox="1"/>
          <p:nvPr/>
        </p:nvSpPr>
        <p:spPr>
          <a:xfrm>
            <a:off x="8188823" y="485059"/>
            <a:ext cx="623032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100" dirty="0"/>
              <a:t>Dilation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1DB64D-4EEF-1248-BBD1-60C661145C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1815" y="2812259"/>
            <a:ext cx="1475235" cy="15952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7FC4E6-099C-DE43-B397-82BC6FBF89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181" y="2750619"/>
            <a:ext cx="1508689" cy="16531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EFCF3F9-5643-D847-B193-80C825C6A5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9528" y="2844042"/>
            <a:ext cx="1453199" cy="155971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E11AAD6-5D95-E149-B35E-DB5AAB7F20FC}"/>
              </a:ext>
            </a:extLst>
          </p:cNvPr>
          <p:cNvSpPr/>
          <p:nvPr/>
        </p:nvSpPr>
        <p:spPr>
          <a:xfrm>
            <a:off x="855711" y="1652865"/>
            <a:ext cx="162495" cy="5465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EA6F3504-94E1-D548-B68F-320FAF18DB5E}"/>
              </a:ext>
            </a:extLst>
          </p:cNvPr>
          <p:cNvSpPr/>
          <p:nvPr/>
        </p:nvSpPr>
        <p:spPr>
          <a:xfrm rot="16200000">
            <a:off x="5434499" y="-2628695"/>
            <a:ext cx="358945" cy="951652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umming Junction 17">
            <a:extLst>
              <a:ext uri="{FF2B5EF4-FFF2-40B4-BE49-F238E27FC236}">
                <a16:creationId xmlns:a16="http://schemas.microsoft.com/office/drawing/2014/main" id="{A8546FD3-F91C-434A-BFBA-CA6B7076BBCA}"/>
              </a:ext>
            </a:extLst>
          </p:cNvPr>
          <p:cNvSpPr/>
          <p:nvPr/>
        </p:nvSpPr>
        <p:spPr>
          <a:xfrm>
            <a:off x="10372233" y="2002589"/>
            <a:ext cx="333201" cy="327600"/>
          </a:xfrm>
          <a:prstGeom prst="flowChartSummingJunct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30EE46-32BC-7940-BA51-F030DB19DE6F}"/>
              </a:ext>
            </a:extLst>
          </p:cNvPr>
          <p:cNvSpPr txBox="1"/>
          <p:nvPr/>
        </p:nvSpPr>
        <p:spPr>
          <a:xfrm flipH="1">
            <a:off x="865504" y="1926164"/>
            <a:ext cx="144000" cy="18168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  <p:sp>
        <p:nvSpPr>
          <p:cNvPr id="20" name="Down Arrow 19">
            <a:extLst>
              <a:ext uri="{FF2B5EF4-FFF2-40B4-BE49-F238E27FC236}">
                <a16:creationId xmlns:a16="http://schemas.microsoft.com/office/drawing/2014/main" id="{F9DAECDE-45CD-7B43-B97D-06EE2FD960DB}"/>
              </a:ext>
            </a:extLst>
          </p:cNvPr>
          <p:cNvSpPr/>
          <p:nvPr/>
        </p:nvSpPr>
        <p:spPr>
          <a:xfrm>
            <a:off x="10352010" y="899641"/>
            <a:ext cx="333201" cy="112538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2F5F59-4D7A-2E45-BCB5-2ED6CE8A9917}"/>
              </a:ext>
            </a:extLst>
          </p:cNvPr>
          <p:cNvSpPr txBox="1"/>
          <p:nvPr/>
        </p:nvSpPr>
        <p:spPr>
          <a:xfrm>
            <a:off x="10685211" y="2035780"/>
            <a:ext cx="1506789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50" dirty="0"/>
              <a:t>Pointwise Multiplication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F4941E-F6EE-034C-8D19-F8183B84FDD3}"/>
              </a:ext>
            </a:extLst>
          </p:cNvPr>
          <p:cNvSpPr txBox="1"/>
          <p:nvPr/>
        </p:nvSpPr>
        <p:spPr>
          <a:xfrm>
            <a:off x="10705809" y="2352931"/>
            <a:ext cx="1011313" cy="419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50" dirty="0"/>
              <a:t>Min-Max Normalization</a:t>
            </a:r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6DA82485-A6B9-2041-A8F2-6E786BE8E6F8}"/>
              </a:ext>
            </a:extLst>
          </p:cNvPr>
          <p:cNvSpPr/>
          <p:nvPr/>
        </p:nvSpPr>
        <p:spPr>
          <a:xfrm rot="5400000">
            <a:off x="9153538" y="3198508"/>
            <a:ext cx="425758" cy="91079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8952BAEB-5249-EE4F-B521-5519FF5BBE6A}"/>
              </a:ext>
            </a:extLst>
          </p:cNvPr>
          <p:cNvSpPr/>
          <p:nvPr/>
        </p:nvSpPr>
        <p:spPr>
          <a:xfrm>
            <a:off x="10372608" y="2353878"/>
            <a:ext cx="376720" cy="458381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E503B5-D936-2C42-A45D-E7A17C66733B}"/>
              </a:ext>
            </a:extLst>
          </p:cNvPr>
          <p:cNvSpPr txBox="1"/>
          <p:nvPr/>
        </p:nvSpPr>
        <p:spPr>
          <a:xfrm>
            <a:off x="8881019" y="3029247"/>
            <a:ext cx="960647" cy="419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50" dirty="0"/>
              <a:t>Adaptive Otsu Thresholding</a:t>
            </a:r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9282ABA7-B6C0-3C4D-8B93-D9C64CC4342B}"/>
              </a:ext>
            </a:extLst>
          </p:cNvPr>
          <p:cNvSpPr/>
          <p:nvPr/>
        </p:nvSpPr>
        <p:spPr>
          <a:xfrm rot="5400000">
            <a:off x="6711885" y="3200378"/>
            <a:ext cx="425758" cy="9070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3E5C3A-855E-0944-83A8-7E237590D12E}"/>
              </a:ext>
            </a:extLst>
          </p:cNvPr>
          <p:cNvSpPr txBox="1"/>
          <p:nvPr/>
        </p:nvSpPr>
        <p:spPr>
          <a:xfrm>
            <a:off x="6471236" y="3021425"/>
            <a:ext cx="969894" cy="419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50" dirty="0"/>
              <a:t>Morphological Closing</a:t>
            </a:r>
          </a:p>
        </p:txBody>
      </p:sp>
      <p:sp>
        <p:nvSpPr>
          <p:cNvPr id="30" name="Down Arrow 29">
            <a:extLst>
              <a:ext uri="{FF2B5EF4-FFF2-40B4-BE49-F238E27FC236}">
                <a16:creationId xmlns:a16="http://schemas.microsoft.com/office/drawing/2014/main" id="{901F3C0A-73C4-D44E-9168-5706D9E281D5}"/>
              </a:ext>
            </a:extLst>
          </p:cNvPr>
          <p:cNvSpPr/>
          <p:nvPr/>
        </p:nvSpPr>
        <p:spPr>
          <a:xfrm rot="5400000">
            <a:off x="4339232" y="3200378"/>
            <a:ext cx="425758" cy="9070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4CDEF2D-9E54-B24F-87D4-5F217793BDC8}"/>
              </a:ext>
            </a:extLst>
          </p:cNvPr>
          <p:cNvSpPr txBox="1"/>
          <p:nvPr/>
        </p:nvSpPr>
        <p:spPr>
          <a:xfrm>
            <a:off x="4098583" y="3039978"/>
            <a:ext cx="969894" cy="419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50" dirty="0"/>
              <a:t>Contours Extraction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9C91FB-20D9-4948-829D-F95209B7F1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314" y="79913"/>
            <a:ext cx="1433871" cy="1559716"/>
          </a:xfrm>
          <a:prstGeom prst="rect">
            <a:avLst/>
          </a:prstGeom>
        </p:spPr>
      </p:pic>
      <p:sp>
        <p:nvSpPr>
          <p:cNvPr id="33" name="Down Arrow 32">
            <a:extLst>
              <a:ext uri="{FF2B5EF4-FFF2-40B4-BE49-F238E27FC236}">
                <a16:creationId xmlns:a16="http://schemas.microsoft.com/office/drawing/2014/main" id="{EF51B297-FB84-1943-89FB-65E1E0769F56}"/>
              </a:ext>
            </a:extLst>
          </p:cNvPr>
          <p:cNvSpPr/>
          <p:nvPr/>
        </p:nvSpPr>
        <p:spPr>
          <a:xfrm rot="5400000">
            <a:off x="1915144" y="3200378"/>
            <a:ext cx="425758" cy="90705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9444A5-EB86-0348-B821-664ADDC35E68}"/>
              </a:ext>
            </a:extLst>
          </p:cNvPr>
          <p:cNvSpPr txBox="1"/>
          <p:nvPr/>
        </p:nvSpPr>
        <p:spPr>
          <a:xfrm>
            <a:off x="1680694" y="3039978"/>
            <a:ext cx="907056" cy="419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50" dirty="0"/>
              <a:t>Connected Components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AF30744-8109-9F46-95E8-590E53EBF8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1700" y="2812259"/>
            <a:ext cx="1516943" cy="163453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B027548-D8BA-0A41-BE1D-CC96327695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8568" y="2772533"/>
            <a:ext cx="1553811" cy="167426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C383245-9793-BF42-924F-11B8525EC103}"/>
              </a:ext>
            </a:extLst>
          </p:cNvPr>
          <p:cNvSpPr txBox="1"/>
          <p:nvPr/>
        </p:nvSpPr>
        <p:spPr>
          <a:xfrm>
            <a:off x="5864668" y="532842"/>
            <a:ext cx="1509582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100" dirty="0"/>
              <a:t>Dilation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ACAFBB0-DF4E-1A48-9BFD-5ECAFEE4E666}"/>
              </a:ext>
            </a:extLst>
          </p:cNvPr>
          <p:cNvSpPr/>
          <p:nvPr/>
        </p:nvSpPr>
        <p:spPr>
          <a:xfrm rot="16200000">
            <a:off x="9967978" y="347727"/>
            <a:ext cx="158400" cy="1101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821685-3A91-374E-BCF0-7EC802D69163}"/>
              </a:ext>
            </a:extLst>
          </p:cNvPr>
          <p:cNvSpPr txBox="1"/>
          <p:nvPr/>
        </p:nvSpPr>
        <p:spPr>
          <a:xfrm flipH="1">
            <a:off x="10446610" y="899641"/>
            <a:ext cx="144000" cy="18168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42820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Alternative Process 60">
            <a:extLst>
              <a:ext uri="{FF2B5EF4-FFF2-40B4-BE49-F238E27FC236}">
                <a16:creationId xmlns:a16="http://schemas.microsoft.com/office/drawing/2014/main" id="{7F05F22B-2D87-1249-A60E-2AA828D91111}"/>
              </a:ext>
            </a:extLst>
          </p:cNvPr>
          <p:cNvSpPr/>
          <p:nvPr/>
        </p:nvSpPr>
        <p:spPr>
          <a:xfrm>
            <a:off x="4544567" y="1853327"/>
            <a:ext cx="2871217" cy="2771963"/>
          </a:xfrm>
          <a:prstGeom prst="flowChartAlternateProcess">
            <a:avLst/>
          </a:prstGeom>
          <a:ln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300"/>
              </a:lnSpc>
            </a:pPr>
            <a:endParaRPr lang="en-US" sz="900" dirty="0"/>
          </a:p>
        </p:txBody>
      </p:sp>
      <p:sp>
        <p:nvSpPr>
          <p:cNvPr id="18" name="Alternative Process 17">
            <a:extLst>
              <a:ext uri="{FF2B5EF4-FFF2-40B4-BE49-F238E27FC236}">
                <a16:creationId xmlns:a16="http://schemas.microsoft.com/office/drawing/2014/main" id="{C7231A3F-3F97-644B-B780-6627CEA7E02C}"/>
              </a:ext>
            </a:extLst>
          </p:cNvPr>
          <p:cNvSpPr/>
          <p:nvPr/>
        </p:nvSpPr>
        <p:spPr>
          <a:xfrm>
            <a:off x="5674094" y="2278558"/>
            <a:ext cx="714514" cy="766393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5 x 5 </a:t>
            </a:r>
          </a:p>
          <a:p>
            <a:pPr algn="ctr">
              <a:lnSpc>
                <a:spcPts val="1400"/>
              </a:lnSpc>
            </a:pPr>
            <a:r>
              <a:rPr lang="en-US" sz="1000" b="1" dirty="0"/>
              <a:t>CONV</a:t>
            </a:r>
          </a:p>
          <a:p>
            <a:pPr algn="ctr">
              <a:lnSpc>
                <a:spcPts val="1200"/>
              </a:lnSpc>
            </a:pPr>
            <a:r>
              <a:rPr lang="en-US" sz="900" dirty="0"/>
              <a:t>channels</a:t>
            </a:r>
          </a:p>
          <a:p>
            <a:pPr algn="ctr">
              <a:lnSpc>
                <a:spcPts val="1200"/>
              </a:lnSpc>
            </a:pPr>
            <a:r>
              <a:rPr lang="en-US" sz="900" dirty="0"/>
              <a:t>stride</a:t>
            </a:r>
          </a:p>
        </p:txBody>
      </p:sp>
      <p:sp>
        <p:nvSpPr>
          <p:cNvPr id="19" name="Alternative Process 18">
            <a:extLst>
              <a:ext uri="{FF2B5EF4-FFF2-40B4-BE49-F238E27FC236}">
                <a16:creationId xmlns:a16="http://schemas.microsoft.com/office/drawing/2014/main" id="{484C1032-77F0-FF49-8E70-41F0071DD7D7}"/>
              </a:ext>
            </a:extLst>
          </p:cNvPr>
          <p:cNvSpPr/>
          <p:nvPr/>
        </p:nvSpPr>
        <p:spPr>
          <a:xfrm>
            <a:off x="4774934" y="2278557"/>
            <a:ext cx="714514" cy="766393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3 x 3 </a:t>
            </a:r>
          </a:p>
          <a:p>
            <a:pPr algn="ctr">
              <a:lnSpc>
                <a:spcPts val="1400"/>
              </a:lnSpc>
            </a:pPr>
            <a:r>
              <a:rPr lang="en-US" sz="1000" b="1" dirty="0"/>
              <a:t>CONV</a:t>
            </a:r>
          </a:p>
          <a:p>
            <a:pPr algn="ctr">
              <a:lnSpc>
                <a:spcPts val="1200"/>
              </a:lnSpc>
            </a:pPr>
            <a:r>
              <a:rPr lang="en-US" sz="900" dirty="0"/>
              <a:t>channels</a:t>
            </a:r>
          </a:p>
          <a:p>
            <a:pPr algn="ctr">
              <a:lnSpc>
                <a:spcPts val="1200"/>
              </a:lnSpc>
            </a:pPr>
            <a:r>
              <a:rPr lang="en-US" sz="900" dirty="0"/>
              <a:t>stride</a:t>
            </a:r>
          </a:p>
        </p:txBody>
      </p:sp>
      <p:sp>
        <p:nvSpPr>
          <p:cNvPr id="20" name="Alternative Process 19">
            <a:extLst>
              <a:ext uri="{FF2B5EF4-FFF2-40B4-BE49-F238E27FC236}">
                <a16:creationId xmlns:a16="http://schemas.microsoft.com/office/drawing/2014/main" id="{E4AAD9F4-1F8D-B542-8D9E-C1861F676245}"/>
              </a:ext>
            </a:extLst>
          </p:cNvPr>
          <p:cNvSpPr/>
          <p:nvPr/>
        </p:nvSpPr>
        <p:spPr>
          <a:xfrm>
            <a:off x="6573254" y="2278557"/>
            <a:ext cx="714514" cy="766393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US" sz="1000" b="1" dirty="0"/>
              <a:t>7 x 7 </a:t>
            </a:r>
          </a:p>
          <a:p>
            <a:pPr algn="ctr">
              <a:lnSpc>
                <a:spcPts val="1400"/>
              </a:lnSpc>
            </a:pPr>
            <a:r>
              <a:rPr lang="en-US" sz="1000" b="1" dirty="0"/>
              <a:t>CONV</a:t>
            </a:r>
          </a:p>
          <a:p>
            <a:pPr algn="ctr">
              <a:lnSpc>
                <a:spcPts val="1200"/>
              </a:lnSpc>
            </a:pPr>
            <a:r>
              <a:rPr lang="en-US" sz="900" dirty="0"/>
              <a:t>channels</a:t>
            </a:r>
          </a:p>
          <a:p>
            <a:pPr algn="ctr">
              <a:lnSpc>
                <a:spcPts val="1200"/>
              </a:lnSpc>
            </a:pPr>
            <a:r>
              <a:rPr lang="en-US" sz="900" dirty="0"/>
              <a:t>stride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3D7FED-11A6-7545-82CE-25A031FFCAFA}"/>
              </a:ext>
            </a:extLst>
          </p:cNvPr>
          <p:cNvCxnSpPr>
            <a:cxnSpLocks/>
            <a:endCxn id="19" idx="0"/>
          </p:cNvCxnSpPr>
          <p:nvPr/>
        </p:nvCxnSpPr>
        <p:spPr>
          <a:xfrm rot="10800000" flipV="1">
            <a:off x="5132191" y="2063669"/>
            <a:ext cx="899158" cy="21488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45F4C05B-E693-9D4F-BB41-FF967DD6FAF6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6031349" y="2063669"/>
            <a:ext cx="899162" cy="21488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2E76D7-3379-7F4F-8D7E-1EDAF0098013}"/>
              </a:ext>
            </a:extLst>
          </p:cNvPr>
          <p:cNvCxnSpPr>
            <a:cxnSpLocks/>
          </p:cNvCxnSpPr>
          <p:nvPr/>
        </p:nvCxnSpPr>
        <p:spPr>
          <a:xfrm>
            <a:off x="6031351" y="1853328"/>
            <a:ext cx="0" cy="4252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BB723D3-9D04-5B40-A602-23332FA97F39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5132191" y="3163730"/>
            <a:ext cx="0" cy="10344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E29830B-C3BA-7240-94BF-E8D66EAE10E1}"/>
              </a:ext>
            </a:extLst>
          </p:cNvPr>
          <p:cNvCxnSpPr>
            <a:cxnSpLocks/>
          </p:cNvCxnSpPr>
          <p:nvPr/>
        </p:nvCxnSpPr>
        <p:spPr>
          <a:xfrm>
            <a:off x="6051403" y="3044950"/>
            <a:ext cx="0" cy="4252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Down Arrow 40">
            <a:extLst>
              <a:ext uri="{FF2B5EF4-FFF2-40B4-BE49-F238E27FC236}">
                <a16:creationId xmlns:a16="http://schemas.microsoft.com/office/drawing/2014/main" id="{443F4203-C8C6-3E46-9979-55DCA82573D7}"/>
              </a:ext>
            </a:extLst>
          </p:cNvPr>
          <p:cNvSpPr/>
          <p:nvPr/>
        </p:nvSpPr>
        <p:spPr>
          <a:xfrm>
            <a:off x="5775195" y="3538730"/>
            <a:ext cx="552416" cy="690342"/>
          </a:xfrm>
          <a:prstGeom prst="downArrow">
            <a:avLst>
              <a:gd name="adj1" fmla="val 50000"/>
              <a:gd name="adj2" fmla="val 49324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1A2FB50-7239-5C43-86CF-9CD6EB1F4DF1}"/>
              </a:ext>
            </a:extLst>
          </p:cNvPr>
          <p:cNvCxnSpPr>
            <a:cxnSpLocks/>
          </p:cNvCxnSpPr>
          <p:nvPr/>
        </p:nvCxnSpPr>
        <p:spPr>
          <a:xfrm>
            <a:off x="5857081" y="3257564"/>
            <a:ext cx="0" cy="212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6924A62-DBC7-AA48-AD31-8AB3EE14ABE3}"/>
              </a:ext>
            </a:extLst>
          </p:cNvPr>
          <p:cNvCxnSpPr>
            <a:cxnSpLocks/>
          </p:cNvCxnSpPr>
          <p:nvPr/>
        </p:nvCxnSpPr>
        <p:spPr>
          <a:xfrm>
            <a:off x="6256369" y="3257564"/>
            <a:ext cx="0" cy="212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28BCA08-D4B1-B746-A5BB-C8BD942D9C11}"/>
              </a:ext>
            </a:extLst>
          </p:cNvPr>
          <p:cNvCxnSpPr>
            <a:cxnSpLocks/>
          </p:cNvCxnSpPr>
          <p:nvPr/>
        </p:nvCxnSpPr>
        <p:spPr>
          <a:xfrm flipH="1" flipV="1">
            <a:off x="5266945" y="3257564"/>
            <a:ext cx="590136" cy="839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EC8F6A6-4ED1-B243-8FFD-21E47EF83C56}"/>
              </a:ext>
            </a:extLst>
          </p:cNvPr>
          <p:cNvCxnSpPr>
            <a:cxnSpLocks/>
          </p:cNvCxnSpPr>
          <p:nvPr/>
        </p:nvCxnSpPr>
        <p:spPr>
          <a:xfrm flipH="1">
            <a:off x="6256370" y="3256816"/>
            <a:ext cx="67414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E89E5B4-939B-A048-BA4F-508C6D2A8574}"/>
              </a:ext>
            </a:extLst>
          </p:cNvPr>
          <p:cNvCxnSpPr>
            <a:cxnSpLocks/>
            <a:endCxn id="20" idx="2"/>
          </p:cNvCxnSpPr>
          <p:nvPr/>
        </p:nvCxnSpPr>
        <p:spPr>
          <a:xfrm flipH="1" flipV="1">
            <a:off x="6930511" y="3044950"/>
            <a:ext cx="2" cy="2210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EF2E42E-17E6-FB49-BD21-29EC1D869011}"/>
              </a:ext>
            </a:extLst>
          </p:cNvPr>
          <p:cNvCxnSpPr>
            <a:cxnSpLocks/>
          </p:cNvCxnSpPr>
          <p:nvPr/>
        </p:nvCxnSpPr>
        <p:spPr>
          <a:xfrm flipH="1" flipV="1">
            <a:off x="5266942" y="3032357"/>
            <a:ext cx="2" cy="2210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81504C89-46C5-BA4C-BCE8-1245478EF4FE}"/>
              </a:ext>
            </a:extLst>
          </p:cNvPr>
          <p:cNvSpPr txBox="1"/>
          <p:nvPr/>
        </p:nvSpPr>
        <p:spPr>
          <a:xfrm>
            <a:off x="4632360" y="4198160"/>
            <a:ext cx="999662" cy="414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900" dirty="0"/>
              <a:t>mainline</a:t>
            </a:r>
            <a:endParaRPr lang="en-US" sz="900" baseline="-25000" dirty="0"/>
          </a:p>
          <a:p>
            <a:pPr algn="ctr">
              <a:lnSpc>
                <a:spcPts val="1300"/>
              </a:lnSpc>
            </a:pPr>
            <a:r>
              <a:rPr lang="en-US" sz="900" dirty="0"/>
              <a:t>features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0710450-4F1A-6D44-A66C-F3FAA78E8FF4}"/>
              </a:ext>
            </a:extLst>
          </p:cNvPr>
          <p:cNvSpPr txBox="1"/>
          <p:nvPr/>
        </p:nvSpPr>
        <p:spPr>
          <a:xfrm>
            <a:off x="5533995" y="4210753"/>
            <a:ext cx="1101501" cy="414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900" dirty="0"/>
              <a:t>contextual</a:t>
            </a:r>
          </a:p>
          <a:p>
            <a:pPr algn="ctr">
              <a:lnSpc>
                <a:spcPts val="1300"/>
              </a:lnSpc>
            </a:pPr>
            <a:r>
              <a:rPr lang="en-US" sz="900" dirty="0"/>
              <a:t>features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BB333F2-7183-974C-B5B0-26917A866E9A}"/>
              </a:ext>
            </a:extLst>
          </p:cNvPr>
          <p:cNvSpPr txBox="1"/>
          <p:nvPr/>
        </p:nvSpPr>
        <p:spPr>
          <a:xfrm>
            <a:off x="4998960" y="1584487"/>
            <a:ext cx="2064777" cy="25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000" b="1" dirty="0"/>
              <a:t>Multi-CONV </a:t>
            </a:r>
            <a:r>
              <a:rPr lang="en-US" sz="1000" dirty="0"/>
              <a:t>(channels, stride)</a:t>
            </a:r>
          </a:p>
        </p:txBody>
      </p:sp>
    </p:spTree>
    <p:extLst>
      <p:ext uri="{BB962C8B-B14F-4D97-AF65-F5344CB8AC3E}">
        <p14:creationId xmlns:p14="http://schemas.microsoft.com/office/powerpoint/2010/main" val="3647448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be 3">
            <a:extLst>
              <a:ext uri="{FF2B5EF4-FFF2-40B4-BE49-F238E27FC236}">
                <a16:creationId xmlns:a16="http://schemas.microsoft.com/office/drawing/2014/main" id="{10D6B59B-761D-B749-94C8-471E087CA2D8}"/>
              </a:ext>
            </a:extLst>
          </p:cNvPr>
          <p:cNvSpPr/>
          <p:nvPr/>
        </p:nvSpPr>
        <p:spPr>
          <a:xfrm>
            <a:off x="4218597" y="254794"/>
            <a:ext cx="1363436" cy="1299600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15913B1A-958C-D84B-BEBA-440ACE6C7BCC}"/>
              </a:ext>
            </a:extLst>
          </p:cNvPr>
          <p:cNvSpPr/>
          <p:nvPr/>
        </p:nvSpPr>
        <p:spPr>
          <a:xfrm>
            <a:off x="6707365" y="503178"/>
            <a:ext cx="648000" cy="64800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A1A819-916B-8E4C-BCEA-95F412B08FAC}"/>
              </a:ext>
            </a:extLst>
          </p:cNvPr>
          <p:cNvSpPr/>
          <p:nvPr/>
        </p:nvSpPr>
        <p:spPr>
          <a:xfrm>
            <a:off x="6707365" y="679696"/>
            <a:ext cx="98405" cy="9868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8D311F-3E95-FB47-A016-7261E38A998A}"/>
              </a:ext>
            </a:extLst>
          </p:cNvPr>
          <p:cNvSpPr/>
          <p:nvPr/>
        </p:nvSpPr>
        <p:spPr>
          <a:xfrm>
            <a:off x="4218598" y="58222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361134-C884-9B4B-B4B6-AB8AEDB91532}"/>
              </a:ext>
            </a:extLst>
          </p:cNvPr>
          <p:cNvSpPr/>
          <p:nvPr/>
        </p:nvSpPr>
        <p:spPr>
          <a:xfrm>
            <a:off x="4317003" y="58222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E055E4-10CC-7C4E-829C-600C38E9F7A5}"/>
              </a:ext>
            </a:extLst>
          </p:cNvPr>
          <p:cNvSpPr/>
          <p:nvPr/>
        </p:nvSpPr>
        <p:spPr>
          <a:xfrm>
            <a:off x="4415408" y="58222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6E48F7-1D39-FC43-AEC9-0B5C7D6ADECE}"/>
              </a:ext>
            </a:extLst>
          </p:cNvPr>
          <p:cNvSpPr/>
          <p:nvPr/>
        </p:nvSpPr>
        <p:spPr>
          <a:xfrm>
            <a:off x="4218597" y="68090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C786CF-64EF-C54F-8F4F-75EF866984A4}"/>
              </a:ext>
            </a:extLst>
          </p:cNvPr>
          <p:cNvSpPr/>
          <p:nvPr/>
        </p:nvSpPr>
        <p:spPr>
          <a:xfrm>
            <a:off x="4317002" y="68090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9059A1-3666-034E-96AF-F6501F2B7620}"/>
              </a:ext>
            </a:extLst>
          </p:cNvPr>
          <p:cNvSpPr/>
          <p:nvPr/>
        </p:nvSpPr>
        <p:spPr>
          <a:xfrm>
            <a:off x="4415406" y="68090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908557-438E-F846-BE6C-A4DDCDCE22F4}"/>
              </a:ext>
            </a:extLst>
          </p:cNvPr>
          <p:cNvSpPr/>
          <p:nvPr/>
        </p:nvSpPr>
        <p:spPr>
          <a:xfrm>
            <a:off x="4218597" y="77958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F67BAEE-4D0A-334F-8D8B-C879A4D9F47F}"/>
              </a:ext>
            </a:extLst>
          </p:cNvPr>
          <p:cNvSpPr/>
          <p:nvPr/>
        </p:nvSpPr>
        <p:spPr>
          <a:xfrm>
            <a:off x="4317002" y="77958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889F17-F9BB-C94F-A364-0234A57FDB3C}"/>
              </a:ext>
            </a:extLst>
          </p:cNvPr>
          <p:cNvSpPr/>
          <p:nvPr/>
        </p:nvSpPr>
        <p:spPr>
          <a:xfrm>
            <a:off x="4415406" y="779582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9198B4-02CF-804D-B2F1-9FF069DAA655}"/>
              </a:ext>
            </a:extLst>
          </p:cNvPr>
          <p:cNvCxnSpPr>
            <a:cxnSpLocks/>
          </p:cNvCxnSpPr>
          <p:nvPr/>
        </p:nvCxnSpPr>
        <p:spPr>
          <a:xfrm flipV="1">
            <a:off x="5323114" y="1268730"/>
            <a:ext cx="334736" cy="35574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116EC53-661F-B24D-B753-CB0CD7774C81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4218595" y="570939"/>
            <a:ext cx="2537973" cy="10875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B549C3-AE4F-534C-AE5D-1FCE4CF8AE55}"/>
              </a:ext>
            </a:extLst>
          </p:cNvPr>
          <p:cNvCxnSpPr>
            <a:cxnSpLocks/>
            <a:stCxn id="6" idx="2"/>
            <a:endCxn id="15" idx="2"/>
          </p:cNvCxnSpPr>
          <p:nvPr/>
        </p:nvCxnSpPr>
        <p:spPr>
          <a:xfrm flipH="1">
            <a:off x="4464609" y="778376"/>
            <a:ext cx="2291959" cy="9988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7261077-97B3-304A-B4C0-512AC47F0362}"/>
              </a:ext>
            </a:extLst>
          </p:cNvPr>
          <p:cNvCxnSpPr/>
          <p:nvPr/>
        </p:nvCxnSpPr>
        <p:spPr>
          <a:xfrm>
            <a:off x="4218595" y="1624473"/>
            <a:ext cx="103919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EA62087-E977-8742-AFDC-6A7C7BD99607}"/>
              </a:ext>
            </a:extLst>
          </p:cNvPr>
          <p:cNvSpPr txBox="1"/>
          <p:nvPr/>
        </p:nvSpPr>
        <p:spPr>
          <a:xfrm>
            <a:off x="4623911" y="1594034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B3C213C-179A-DF4C-AE75-D78E137A792C}"/>
              </a:ext>
            </a:extLst>
          </p:cNvPr>
          <p:cNvCxnSpPr>
            <a:cxnSpLocks/>
          </p:cNvCxnSpPr>
          <p:nvPr/>
        </p:nvCxnSpPr>
        <p:spPr>
          <a:xfrm>
            <a:off x="4073085" y="582222"/>
            <a:ext cx="0" cy="9721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Cube 21">
            <a:extLst>
              <a:ext uri="{FF2B5EF4-FFF2-40B4-BE49-F238E27FC236}">
                <a16:creationId xmlns:a16="http://schemas.microsoft.com/office/drawing/2014/main" id="{ECEF8DF7-F41A-2841-BB91-AE51632FCAB1}"/>
              </a:ext>
            </a:extLst>
          </p:cNvPr>
          <p:cNvSpPr/>
          <p:nvPr/>
        </p:nvSpPr>
        <p:spPr>
          <a:xfrm>
            <a:off x="4716148" y="3468616"/>
            <a:ext cx="925200" cy="867600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4E225D-5A6B-0344-81AC-3CF69FD23C24}"/>
              </a:ext>
            </a:extLst>
          </p:cNvPr>
          <p:cNvSpPr/>
          <p:nvPr/>
        </p:nvSpPr>
        <p:spPr>
          <a:xfrm>
            <a:off x="4716151" y="368737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5D2285-0E8F-614E-8ED1-2EA1BE34A156}"/>
              </a:ext>
            </a:extLst>
          </p:cNvPr>
          <p:cNvSpPr/>
          <p:nvPr/>
        </p:nvSpPr>
        <p:spPr>
          <a:xfrm>
            <a:off x="4814556" y="368737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6E33B9B-18E1-1E4C-89A4-544E7C3E23A8}"/>
              </a:ext>
            </a:extLst>
          </p:cNvPr>
          <p:cNvSpPr/>
          <p:nvPr/>
        </p:nvSpPr>
        <p:spPr>
          <a:xfrm>
            <a:off x="4912961" y="368737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1753E0D-EC9B-9B4B-AD91-C81FD8B147F6}"/>
              </a:ext>
            </a:extLst>
          </p:cNvPr>
          <p:cNvSpPr/>
          <p:nvPr/>
        </p:nvSpPr>
        <p:spPr>
          <a:xfrm>
            <a:off x="4716150" y="378605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E418D7B-B049-0048-9ACA-6828152300B0}"/>
              </a:ext>
            </a:extLst>
          </p:cNvPr>
          <p:cNvSpPr/>
          <p:nvPr/>
        </p:nvSpPr>
        <p:spPr>
          <a:xfrm>
            <a:off x="4814555" y="378605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B76310-2A74-F044-9457-8FD61ACE425D}"/>
              </a:ext>
            </a:extLst>
          </p:cNvPr>
          <p:cNvSpPr/>
          <p:nvPr/>
        </p:nvSpPr>
        <p:spPr>
          <a:xfrm>
            <a:off x="4912959" y="378605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CCC5B2B-4A55-2C46-BC86-2F3DA6BAA1E9}"/>
              </a:ext>
            </a:extLst>
          </p:cNvPr>
          <p:cNvSpPr/>
          <p:nvPr/>
        </p:nvSpPr>
        <p:spPr>
          <a:xfrm>
            <a:off x="4716150" y="388473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C7F2241-44B6-E245-95BD-6349C8CC5DB2}"/>
              </a:ext>
            </a:extLst>
          </p:cNvPr>
          <p:cNvSpPr/>
          <p:nvPr/>
        </p:nvSpPr>
        <p:spPr>
          <a:xfrm>
            <a:off x="4814555" y="388473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8CBFA01-412B-0A4E-A042-7E1ECD515C92}"/>
              </a:ext>
            </a:extLst>
          </p:cNvPr>
          <p:cNvSpPr/>
          <p:nvPr/>
        </p:nvSpPr>
        <p:spPr>
          <a:xfrm>
            <a:off x="4912959" y="388473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B7742C2-9E25-5F49-9336-44D020D20399}"/>
              </a:ext>
            </a:extLst>
          </p:cNvPr>
          <p:cNvCxnSpPr>
            <a:cxnSpLocks/>
          </p:cNvCxnSpPr>
          <p:nvPr/>
        </p:nvCxnSpPr>
        <p:spPr>
          <a:xfrm flipV="1">
            <a:off x="5468074" y="4089821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80DA963-FB0D-694D-BA6C-B663416DCAF3}"/>
              </a:ext>
            </a:extLst>
          </p:cNvPr>
          <p:cNvSpPr txBox="1"/>
          <p:nvPr/>
        </p:nvSpPr>
        <p:spPr>
          <a:xfrm rot="18835145">
            <a:off x="5344780" y="4187242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enc_channels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315C6A2-AD9B-EB49-A7E7-97E72B294FA8}"/>
              </a:ext>
            </a:extLst>
          </p:cNvPr>
          <p:cNvCxnSpPr>
            <a:cxnSpLocks/>
          </p:cNvCxnSpPr>
          <p:nvPr/>
        </p:nvCxnSpPr>
        <p:spPr>
          <a:xfrm>
            <a:off x="4797469" y="4391335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E016F20-7A8A-464D-A342-4A28EDD9CF84}"/>
              </a:ext>
            </a:extLst>
          </p:cNvPr>
          <p:cNvSpPr txBox="1"/>
          <p:nvPr/>
        </p:nvSpPr>
        <p:spPr>
          <a:xfrm>
            <a:off x="4891565" y="4369974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CD8995D-737A-C94B-AC6D-DAE010557555}"/>
              </a:ext>
            </a:extLst>
          </p:cNvPr>
          <p:cNvCxnSpPr>
            <a:cxnSpLocks/>
          </p:cNvCxnSpPr>
          <p:nvPr/>
        </p:nvCxnSpPr>
        <p:spPr>
          <a:xfrm>
            <a:off x="4613405" y="3687375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B72B21A-AAA3-3C48-B105-DA9393DAB442}"/>
              </a:ext>
            </a:extLst>
          </p:cNvPr>
          <p:cNvSpPr txBox="1"/>
          <p:nvPr/>
        </p:nvSpPr>
        <p:spPr>
          <a:xfrm>
            <a:off x="4409156" y="3944409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sp>
        <p:nvSpPr>
          <p:cNvPr id="38" name="Cube 37">
            <a:extLst>
              <a:ext uri="{FF2B5EF4-FFF2-40B4-BE49-F238E27FC236}">
                <a16:creationId xmlns:a16="http://schemas.microsoft.com/office/drawing/2014/main" id="{0508140F-2804-4047-8D38-B473A0039432}"/>
              </a:ext>
            </a:extLst>
          </p:cNvPr>
          <p:cNvSpPr/>
          <p:nvPr/>
        </p:nvSpPr>
        <p:spPr>
          <a:xfrm>
            <a:off x="3147885" y="3498861"/>
            <a:ext cx="925200" cy="867600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  <a:p>
            <a:pPr algn="ctr"/>
            <a:r>
              <a:rPr lang="en-US" sz="1000" dirty="0"/>
              <a:t>context</a:t>
            </a:r>
            <a:r>
              <a:rPr lang="en-US" sz="1000" baseline="-25000" dirty="0"/>
              <a:t>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8A79B51-08A1-8E48-A2C5-799BEF40C965}"/>
              </a:ext>
            </a:extLst>
          </p:cNvPr>
          <p:cNvSpPr/>
          <p:nvPr/>
        </p:nvSpPr>
        <p:spPr>
          <a:xfrm>
            <a:off x="3147888" y="371762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F5859E9-A571-F24E-8D4F-CB7AC7317D8D}"/>
              </a:ext>
            </a:extLst>
          </p:cNvPr>
          <p:cNvSpPr/>
          <p:nvPr/>
        </p:nvSpPr>
        <p:spPr>
          <a:xfrm>
            <a:off x="3246293" y="371762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1B132BB-101C-3A40-8EE2-74CA837A26A4}"/>
              </a:ext>
            </a:extLst>
          </p:cNvPr>
          <p:cNvSpPr/>
          <p:nvPr/>
        </p:nvSpPr>
        <p:spPr>
          <a:xfrm>
            <a:off x="3344698" y="371762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DBAA758-5FA6-9F4A-A6F4-4A8CD298049A}"/>
              </a:ext>
            </a:extLst>
          </p:cNvPr>
          <p:cNvSpPr/>
          <p:nvPr/>
        </p:nvSpPr>
        <p:spPr>
          <a:xfrm>
            <a:off x="3147887" y="381630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980C771-18D2-8E49-B089-4E903940A227}"/>
              </a:ext>
            </a:extLst>
          </p:cNvPr>
          <p:cNvSpPr/>
          <p:nvPr/>
        </p:nvSpPr>
        <p:spPr>
          <a:xfrm>
            <a:off x="3246292" y="381630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CCE595-388A-0443-AF2A-F15D26673092}"/>
              </a:ext>
            </a:extLst>
          </p:cNvPr>
          <p:cNvSpPr/>
          <p:nvPr/>
        </p:nvSpPr>
        <p:spPr>
          <a:xfrm>
            <a:off x="3344696" y="381630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530268D-7AF2-AB46-8F78-BB7425EF9FE2}"/>
              </a:ext>
            </a:extLst>
          </p:cNvPr>
          <p:cNvSpPr/>
          <p:nvPr/>
        </p:nvSpPr>
        <p:spPr>
          <a:xfrm>
            <a:off x="3147887" y="391498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78F9C82-C8FB-9249-ADD1-392ED304EDD7}"/>
              </a:ext>
            </a:extLst>
          </p:cNvPr>
          <p:cNvSpPr/>
          <p:nvPr/>
        </p:nvSpPr>
        <p:spPr>
          <a:xfrm>
            <a:off x="3246292" y="391498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6BD554D-3DB8-C243-B70A-04EF7B39BA10}"/>
              </a:ext>
            </a:extLst>
          </p:cNvPr>
          <p:cNvSpPr/>
          <p:nvPr/>
        </p:nvSpPr>
        <p:spPr>
          <a:xfrm>
            <a:off x="3344696" y="3914980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05D5710-B5C1-024C-9CAB-ED27CE8C9CB4}"/>
              </a:ext>
            </a:extLst>
          </p:cNvPr>
          <p:cNvCxnSpPr>
            <a:cxnSpLocks/>
          </p:cNvCxnSpPr>
          <p:nvPr/>
        </p:nvCxnSpPr>
        <p:spPr>
          <a:xfrm flipV="1">
            <a:off x="3899811" y="4120066"/>
            <a:ext cx="287108" cy="3015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408FC9F-1571-BC45-903D-F6F05F89B3F2}"/>
              </a:ext>
            </a:extLst>
          </p:cNvPr>
          <p:cNvCxnSpPr>
            <a:cxnSpLocks/>
          </p:cNvCxnSpPr>
          <p:nvPr/>
        </p:nvCxnSpPr>
        <p:spPr>
          <a:xfrm>
            <a:off x="3229206" y="4421580"/>
            <a:ext cx="54894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826A7DC8-D637-6942-94B6-0A3C6ABBD094}"/>
              </a:ext>
            </a:extLst>
          </p:cNvPr>
          <p:cNvSpPr txBox="1"/>
          <p:nvPr/>
        </p:nvSpPr>
        <p:spPr>
          <a:xfrm>
            <a:off x="3323302" y="4400219"/>
            <a:ext cx="2872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W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CECEE7C-AA52-BD4B-AE8F-FB1F433FDE5B}"/>
              </a:ext>
            </a:extLst>
          </p:cNvPr>
          <p:cNvCxnSpPr>
            <a:cxnSpLocks/>
          </p:cNvCxnSpPr>
          <p:nvPr/>
        </p:nvCxnSpPr>
        <p:spPr>
          <a:xfrm>
            <a:off x="3045142" y="3717620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B37EB295-C760-9F4E-AF58-BD180847E21E}"/>
              </a:ext>
            </a:extLst>
          </p:cNvPr>
          <p:cNvSpPr txBox="1"/>
          <p:nvPr/>
        </p:nvSpPr>
        <p:spPr>
          <a:xfrm>
            <a:off x="2840893" y="3974654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9656E2B-82E7-5549-A262-0CF22F0910A0}"/>
              </a:ext>
            </a:extLst>
          </p:cNvPr>
          <p:cNvSpPr txBox="1"/>
          <p:nvPr/>
        </p:nvSpPr>
        <p:spPr>
          <a:xfrm rot="18835145">
            <a:off x="3760635" y="4212400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enc_channels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AE02AF8B-FB5A-7445-8775-90A052B3DA07}"/>
              </a:ext>
            </a:extLst>
          </p:cNvPr>
          <p:cNvSpPr/>
          <p:nvPr/>
        </p:nvSpPr>
        <p:spPr>
          <a:xfrm>
            <a:off x="7237397" y="1525535"/>
            <a:ext cx="3818921" cy="3244948"/>
          </a:xfrm>
          <a:prstGeom prst="roundRect">
            <a:avLst/>
          </a:prstGeom>
          <a:ln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55" name="Cube 54">
            <a:extLst>
              <a:ext uri="{FF2B5EF4-FFF2-40B4-BE49-F238E27FC236}">
                <a16:creationId xmlns:a16="http://schemas.microsoft.com/office/drawing/2014/main" id="{81100F8F-319B-DD48-AAD1-BD35E2B7A887}"/>
              </a:ext>
            </a:extLst>
          </p:cNvPr>
          <p:cNvSpPr/>
          <p:nvPr/>
        </p:nvSpPr>
        <p:spPr>
          <a:xfrm>
            <a:off x="7569272" y="1766363"/>
            <a:ext cx="432000" cy="432000"/>
          </a:xfrm>
          <a:prstGeom prst="cube">
            <a:avLst>
              <a:gd name="adj" fmla="val 74459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56" name="Or 55">
            <a:extLst>
              <a:ext uri="{FF2B5EF4-FFF2-40B4-BE49-F238E27FC236}">
                <a16:creationId xmlns:a16="http://schemas.microsoft.com/office/drawing/2014/main" id="{0D1729C2-36C7-FF40-B94D-E6DB1BEB4D37}"/>
              </a:ext>
            </a:extLst>
          </p:cNvPr>
          <p:cNvSpPr/>
          <p:nvPr/>
        </p:nvSpPr>
        <p:spPr>
          <a:xfrm>
            <a:off x="8555402" y="1807634"/>
            <a:ext cx="255587" cy="262867"/>
          </a:xfrm>
          <a:prstGeom prst="flowChartOr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Down Arrow 56">
            <a:extLst>
              <a:ext uri="{FF2B5EF4-FFF2-40B4-BE49-F238E27FC236}">
                <a16:creationId xmlns:a16="http://schemas.microsoft.com/office/drawing/2014/main" id="{198E16D1-C84D-6E4B-B233-172FD0DA1D35}"/>
              </a:ext>
            </a:extLst>
          </p:cNvPr>
          <p:cNvSpPr/>
          <p:nvPr/>
        </p:nvSpPr>
        <p:spPr>
          <a:xfrm rot="5400000">
            <a:off x="9001983" y="1736380"/>
            <a:ext cx="199316" cy="488296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Down Arrow 57">
            <a:extLst>
              <a:ext uri="{FF2B5EF4-FFF2-40B4-BE49-F238E27FC236}">
                <a16:creationId xmlns:a16="http://schemas.microsoft.com/office/drawing/2014/main" id="{CB0654B0-0245-6746-B2C8-3BA9EE45A15F}"/>
              </a:ext>
            </a:extLst>
          </p:cNvPr>
          <p:cNvSpPr/>
          <p:nvPr/>
        </p:nvSpPr>
        <p:spPr>
          <a:xfrm rot="16200000">
            <a:off x="8209479" y="1724137"/>
            <a:ext cx="171061" cy="476758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Down Arrow 58">
            <a:extLst>
              <a:ext uri="{FF2B5EF4-FFF2-40B4-BE49-F238E27FC236}">
                <a16:creationId xmlns:a16="http://schemas.microsoft.com/office/drawing/2014/main" id="{6A2149E8-4BBB-DF4A-9F4D-91B0FCC63A70}"/>
              </a:ext>
            </a:extLst>
          </p:cNvPr>
          <p:cNvSpPr/>
          <p:nvPr/>
        </p:nvSpPr>
        <p:spPr>
          <a:xfrm>
            <a:off x="8593187" y="2087307"/>
            <a:ext cx="202832" cy="169558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Alternative Process 59">
            <a:extLst>
              <a:ext uri="{FF2B5EF4-FFF2-40B4-BE49-F238E27FC236}">
                <a16:creationId xmlns:a16="http://schemas.microsoft.com/office/drawing/2014/main" id="{58354E68-13B4-C841-85F4-3DDD8AF1A742}"/>
              </a:ext>
            </a:extLst>
          </p:cNvPr>
          <p:cNvSpPr/>
          <p:nvPr/>
        </p:nvSpPr>
        <p:spPr>
          <a:xfrm>
            <a:off x="8496420" y="2259240"/>
            <a:ext cx="454498" cy="225281"/>
          </a:xfrm>
          <a:prstGeom prst="flowChartAlternateProcess">
            <a:avLst/>
          </a:prstGeom>
          <a:solidFill>
            <a:srgbClr val="6952E8">
              <a:alpha val="58824"/>
            </a:srgbClr>
          </a:solidFill>
          <a:ln>
            <a:solidFill>
              <a:srgbClr val="A34BE8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tanh</a:t>
            </a:r>
            <a:endParaRPr lang="en-US" sz="1000" dirty="0"/>
          </a:p>
        </p:txBody>
      </p:sp>
      <p:sp>
        <p:nvSpPr>
          <p:cNvPr id="61" name="Alternative Process 60">
            <a:extLst>
              <a:ext uri="{FF2B5EF4-FFF2-40B4-BE49-F238E27FC236}">
                <a16:creationId xmlns:a16="http://schemas.microsoft.com/office/drawing/2014/main" id="{F949F5E1-7BB6-C247-A6D5-8D579705C7B7}"/>
              </a:ext>
            </a:extLst>
          </p:cNvPr>
          <p:cNvSpPr/>
          <p:nvPr/>
        </p:nvSpPr>
        <p:spPr>
          <a:xfrm>
            <a:off x="8373162" y="2602324"/>
            <a:ext cx="646066" cy="266147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1 x 1 CONV</a:t>
            </a:r>
            <a:endParaRPr lang="en-US" sz="1000" dirty="0"/>
          </a:p>
        </p:txBody>
      </p:sp>
      <p:sp>
        <p:nvSpPr>
          <p:cNvPr id="62" name="Down Arrow 61">
            <a:extLst>
              <a:ext uri="{FF2B5EF4-FFF2-40B4-BE49-F238E27FC236}">
                <a16:creationId xmlns:a16="http://schemas.microsoft.com/office/drawing/2014/main" id="{FAFB02FE-2091-D04F-95D5-76F7E6EC189D}"/>
              </a:ext>
            </a:extLst>
          </p:cNvPr>
          <p:cNvSpPr/>
          <p:nvPr/>
        </p:nvSpPr>
        <p:spPr>
          <a:xfrm>
            <a:off x="8589025" y="2471897"/>
            <a:ext cx="199649" cy="13721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Down Arrow 62">
            <a:extLst>
              <a:ext uri="{FF2B5EF4-FFF2-40B4-BE49-F238E27FC236}">
                <a16:creationId xmlns:a16="http://schemas.microsoft.com/office/drawing/2014/main" id="{92671939-5E5B-A648-90D6-7B4B2D07876E}"/>
              </a:ext>
            </a:extLst>
          </p:cNvPr>
          <p:cNvSpPr/>
          <p:nvPr/>
        </p:nvSpPr>
        <p:spPr>
          <a:xfrm>
            <a:off x="8596370" y="2859509"/>
            <a:ext cx="199649" cy="13721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lternative Process 63">
            <a:extLst>
              <a:ext uri="{FF2B5EF4-FFF2-40B4-BE49-F238E27FC236}">
                <a16:creationId xmlns:a16="http://schemas.microsoft.com/office/drawing/2014/main" id="{5EE2483E-9A19-E94E-8540-92F02F794DE2}"/>
              </a:ext>
            </a:extLst>
          </p:cNvPr>
          <p:cNvSpPr/>
          <p:nvPr/>
        </p:nvSpPr>
        <p:spPr>
          <a:xfrm>
            <a:off x="8321025" y="3010767"/>
            <a:ext cx="811041" cy="352844"/>
          </a:xfrm>
          <a:prstGeom prst="flowChartAlternateProcess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Global Spatial </a:t>
            </a:r>
          </a:p>
          <a:p>
            <a:pPr algn="ctr">
              <a:lnSpc>
                <a:spcPts val="1200"/>
              </a:lnSpc>
            </a:pPr>
            <a:r>
              <a:rPr lang="en-US" sz="1000" b="1" dirty="0"/>
              <a:t>Softmax</a:t>
            </a:r>
            <a:endParaRPr lang="en-US" sz="1000" dirty="0"/>
          </a:p>
        </p:txBody>
      </p:sp>
      <p:sp>
        <p:nvSpPr>
          <p:cNvPr id="65" name="Down Arrow 64">
            <a:extLst>
              <a:ext uri="{FF2B5EF4-FFF2-40B4-BE49-F238E27FC236}">
                <a16:creationId xmlns:a16="http://schemas.microsoft.com/office/drawing/2014/main" id="{8EC59C8E-CF6E-2C49-838E-FD7B4A15E0D3}"/>
              </a:ext>
            </a:extLst>
          </p:cNvPr>
          <p:cNvSpPr/>
          <p:nvPr/>
        </p:nvSpPr>
        <p:spPr>
          <a:xfrm>
            <a:off x="8610757" y="3375313"/>
            <a:ext cx="199649" cy="13721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3461B87-AC59-C34D-9D81-A10A9B8D9572}"/>
              </a:ext>
            </a:extLst>
          </p:cNvPr>
          <p:cNvSpPr/>
          <p:nvPr/>
        </p:nvSpPr>
        <p:spPr>
          <a:xfrm>
            <a:off x="8586731" y="3522120"/>
            <a:ext cx="254001" cy="255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20C841C-DFAB-FC44-B7C9-D3CE8B571931}"/>
              </a:ext>
            </a:extLst>
          </p:cNvPr>
          <p:cNvSpPr txBox="1"/>
          <p:nvPr/>
        </p:nvSpPr>
        <p:spPr>
          <a:xfrm>
            <a:off x="8593295" y="3440361"/>
            <a:ext cx="254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.</a:t>
            </a:r>
            <a:endParaRPr lang="en-US" sz="1600" b="1" baseline="-25000" dirty="0">
              <a:solidFill>
                <a:schemeClr val="accent1"/>
              </a:solidFill>
            </a:endParaRPr>
          </a:p>
        </p:txBody>
      </p:sp>
      <p:sp>
        <p:nvSpPr>
          <p:cNvPr id="68" name="Alternative Process 67">
            <a:extLst>
              <a:ext uri="{FF2B5EF4-FFF2-40B4-BE49-F238E27FC236}">
                <a16:creationId xmlns:a16="http://schemas.microsoft.com/office/drawing/2014/main" id="{DF7965D1-1EDC-2545-9CCC-04B56D4D9042}"/>
              </a:ext>
            </a:extLst>
          </p:cNvPr>
          <p:cNvSpPr/>
          <p:nvPr/>
        </p:nvSpPr>
        <p:spPr>
          <a:xfrm>
            <a:off x="8321025" y="3903617"/>
            <a:ext cx="811041" cy="352844"/>
          </a:xfrm>
          <a:prstGeom prst="flowChartAlternateProcess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>
              <a:lnSpc>
                <a:spcPts val="1200"/>
              </a:lnSpc>
            </a:pPr>
            <a:r>
              <a:rPr lang="en-US" sz="1000" b="1" dirty="0"/>
              <a:t>Global Sum Pooling</a:t>
            </a:r>
          </a:p>
        </p:txBody>
      </p:sp>
      <p:sp>
        <p:nvSpPr>
          <p:cNvPr id="69" name="Down Arrow 68">
            <a:extLst>
              <a:ext uri="{FF2B5EF4-FFF2-40B4-BE49-F238E27FC236}">
                <a16:creationId xmlns:a16="http://schemas.microsoft.com/office/drawing/2014/main" id="{27045642-0D31-A446-8D8E-35249388D657}"/>
              </a:ext>
            </a:extLst>
          </p:cNvPr>
          <p:cNvSpPr/>
          <p:nvPr/>
        </p:nvSpPr>
        <p:spPr>
          <a:xfrm>
            <a:off x="8600280" y="3779865"/>
            <a:ext cx="199649" cy="13721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own Arrow 69">
            <a:extLst>
              <a:ext uri="{FF2B5EF4-FFF2-40B4-BE49-F238E27FC236}">
                <a16:creationId xmlns:a16="http://schemas.microsoft.com/office/drawing/2014/main" id="{7B73ED60-F37A-6C4C-83CB-50213CDD1E50}"/>
              </a:ext>
            </a:extLst>
          </p:cNvPr>
          <p:cNvSpPr/>
          <p:nvPr/>
        </p:nvSpPr>
        <p:spPr>
          <a:xfrm>
            <a:off x="8607349" y="4243001"/>
            <a:ext cx="199649" cy="137212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Cube 70">
            <a:extLst>
              <a:ext uri="{FF2B5EF4-FFF2-40B4-BE49-F238E27FC236}">
                <a16:creationId xmlns:a16="http://schemas.microsoft.com/office/drawing/2014/main" id="{6802B95B-9F92-0E47-A0E7-48DE00113E62}"/>
              </a:ext>
            </a:extLst>
          </p:cNvPr>
          <p:cNvSpPr/>
          <p:nvPr/>
        </p:nvSpPr>
        <p:spPr>
          <a:xfrm>
            <a:off x="8503069" y="4306542"/>
            <a:ext cx="432000" cy="432000"/>
          </a:xfrm>
          <a:prstGeom prst="cube">
            <a:avLst>
              <a:gd name="adj" fmla="val 74459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A19B2B6-5D53-0A48-9422-ACB9DC92B27E}"/>
              </a:ext>
            </a:extLst>
          </p:cNvPr>
          <p:cNvSpPr txBox="1"/>
          <p:nvPr/>
        </p:nvSpPr>
        <p:spPr>
          <a:xfrm>
            <a:off x="7433906" y="2218442"/>
            <a:ext cx="6664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Pixel (i, j)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A6F25EF-448D-904A-BD0C-FE9DCAB3CA6E}"/>
              </a:ext>
            </a:extLst>
          </p:cNvPr>
          <p:cNvSpPr txBox="1"/>
          <p:nvPr/>
        </p:nvSpPr>
        <p:spPr>
          <a:xfrm>
            <a:off x="7608924" y="4820661"/>
            <a:ext cx="1022344" cy="369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US" sz="900" b="1" dirty="0"/>
              <a:t>Over all 3 x 3 context-windows</a:t>
            </a:r>
          </a:p>
        </p:txBody>
      </p:sp>
      <p:sp>
        <p:nvSpPr>
          <p:cNvPr id="74" name="Down Arrow 73">
            <a:extLst>
              <a:ext uri="{FF2B5EF4-FFF2-40B4-BE49-F238E27FC236}">
                <a16:creationId xmlns:a16="http://schemas.microsoft.com/office/drawing/2014/main" id="{61F92AF6-0C3C-7A40-9E88-69DE34BEE14F}"/>
              </a:ext>
            </a:extLst>
          </p:cNvPr>
          <p:cNvSpPr/>
          <p:nvPr/>
        </p:nvSpPr>
        <p:spPr>
          <a:xfrm>
            <a:off x="8487261" y="4787289"/>
            <a:ext cx="298437" cy="552629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47A0FFF-4D78-6741-A289-500EBC4DD348}"/>
              </a:ext>
            </a:extLst>
          </p:cNvPr>
          <p:cNvSpPr txBox="1"/>
          <p:nvPr/>
        </p:nvSpPr>
        <p:spPr>
          <a:xfrm>
            <a:off x="8782662" y="4410479"/>
            <a:ext cx="941199" cy="34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60"/>
              </a:lnSpc>
            </a:pPr>
            <a:r>
              <a:rPr lang="en-US" sz="800" dirty="0"/>
              <a:t>Context-attended vector (i, j)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3F995BF1-382A-E84E-A8E7-3F8FB7C11978}"/>
              </a:ext>
            </a:extLst>
          </p:cNvPr>
          <p:cNvCxnSpPr>
            <a:cxnSpLocks/>
          </p:cNvCxnSpPr>
          <p:nvPr/>
        </p:nvCxnSpPr>
        <p:spPr>
          <a:xfrm>
            <a:off x="2837395" y="2784269"/>
            <a:ext cx="0" cy="64884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5F172CAA-4593-A147-9CAC-974D9B76876A}"/>
              </a:ext>
            </a:extLst>
          </p:cNvPr>
          <p:cNvSpPr txBox="1"/>
          <p:nvPr/>
        </p:nvSpPr>
        <p:spPr>
          <a:xfrm>
            <a:off x="9055282" y="2222958"/>
            <a:ext cx="1089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Corresponding</a:t>
            </a:r>
          </a:p>
          <a:p>
            <a:pPr algn="ctr"/>
            <a:r>
              <a:rPr lang="en-US" sz="800" dirty="0"/>
              <a:t>8-neighbor </a:t>
            </a:r>
          </a:p>
          <a:p>
            <a:pPr algn="ctr"/>
            <a:r>
              <a:rPr lang="en-US" sz="800" dirty="0"/>
              <a:t>context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6704A74-DFBA-0042-B6BB-1A9BCE67D93D}"/>
              </a:ext>
            </a:extLst>
          </p:cNvPr>
          <p:cNvSpPr/>
          <p:nvPr/>
        </p:nvSpPr>
        <p:spPr>
          <a:xfrm>
            <a:off x="9386341" y="1910304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20A4786-7DFF-4A46-982F-2008A212AEDE}"/>
              </a:ext>
            </a:extLst>
          </p:cNvPr>
          <p:cNvSpPr/>
          <p:nvPr/>
        </p:nvSpPr>
        <p:spPr>
          <a:xfrm>
            <a:off x="9484746" y="1910304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FAEEBF1-5FEE-A640-81EA-941BC9F66B4E}"/>
              </a:ext>
            </a:extLst>
          </p:cNvPr>
          <p:cNvSpPr/>
          <p:nvPr/>
        </p:nvSpPr>
        <p:spPr>
          <a:xfrm>
            <a:off x="9386340" y="2008984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92C3775-3363-0241-955A-4032E39753E9}"/>
              </a:ext>
            </a:extLst>
          </p:cNvPr>
          <p:cNvSpPr/>
          <p:nvPr/>
        </p:nvSpPr>
        <p:spPr>
          <a:xfrm>
            <a:off x="9484745" y="2008984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D2A8A9A-F27B-354C-94BF-5E3FE86A2AF2}"/>
              </a:ext>
            </a:extLst>
          </p:cNvPr>
          <p:cNvSpPr/>
          <p:nvPr/>
        </p:nvSpPr>
        <p:spPr>
          <a:xfrm>
            <a:off x="9386340" y="2107664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5F2F0984-98B4-9E4E-BE90-A11C80BE4924}"/>
              </a:ext>
            </a:extLst>
          </p:cNvPr>
          <p:cNvSpPr/>
          <p:nvPr/>
        </p:nvSpPr>
        <p:spPr>
          <a:xfrm>
            <a:off x="9484745" y="2107664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Cube 83">
            <a:extLst>
              <a:ext uri="{FF2B5EF4-FFF2-40B4-BE49-F238E27FC236}">
                <a16:creationId xmlns:a16="http://schemas.microsoft.com/office/drawing/2014/main" id="{01ACC2AC-460E-9C46-BF75-E3B5C185CE58}"/>
              </a:ext>
            </a:extLst>
          </p:cNvPr>
          <p:cNvSpPr/>
          <p:nvPr/>
        </p:nvSpPr>
        <p:spPr>
          <a:xfrm>
            <a:off x="9386340" y="1772644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85" name="Cube 84">
            <a:extLst>
              <a:ext uri="{FF2B5EF4-FFF2-40B4-BE49-F238E27FC236}">
                <a16:creationId xmlns:a16="http://schemas.microsoft.com/office/drawing/2014/main" id="{5AC06C38-8D70-734E-8B9F-08D00BAF0B97}"/>
              </a:ext>
            </a:extLst>
          </p:cNvPr>
          <p:cNvSpPr/>
          <p:nvPr/>
        </p:nvSpPr>
        <p:spPr>
          <a:xfrm>
            <a:off x="9386339" y="1679405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86" name="Cube 85">
            <a:extLst>
              <a:ext uri="{FF2B5EF4-FFF2-40B4-BE49-F238E27FC236}">
                <a16:creationId xmlns:a16="http://schemas.microsoft.com/office/drawing/2014/main" id="{65FE1A86-6C93-A247-A30E-EB78CFDF9980}"/>
              </a:ext>
            </a:extLst>
          </p:cNvPr>
          <p:cNvSpPr/>
          <p:nvPr/>
        </p:nvSpPr>
        <p:spPr>
          <a:xfrm>
            <a:off x="9386338" y="1574185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87" name="Cube 86">
            <a:extLst>
              <a:ext uri="{FF2B5EF4-FFF2-40B4-BE49-F238E27FC236}">
                <a16:creationId xmlns:a16="http://schemas.microsoft.com/office/drawing/2014/main" id="{AE2D4403-CCAE-5947-BB89-79B4DA30B47C}"/>
              </a:ext>
            </a:extLst>
          </p:cNvPr>
          <p:cNvSpPr/>
          <p:nvPr/>
        </p:nvSpPr>
        <p:spPr>
          <a:xfrm>
            <a:off x="9484747" y="1768903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88" name="Cube 87">
            <a:extLst>
              <a:ext uri="{FF2B5EF4-FFF2-40B4-BE49-F238E27FC236}">
                <a16:creationId xmlns:a16="http://schemas.microsoft.com/office/drawing/2014/main" id="{122A1F6C-1693-DC4E-97C4-99812F4EC544}"/>
              </a:ext>
            </a:extLst>
          </p:cNvPr>
          <p:cNvSpPr/>
          <p:nvPr/>
        </p:nvSpPr>
        <p:spPr>
          <a:xfrm>
            <a:off x="9484746" y="1675664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89" name="Cube 88">
            <a:extLst>
              <a:ext uri="{FF2B5EF4-FFF2-40B4-BE49-F238E27FC236}">
                <a16:creationId xmlns:a16="http://schemas.microsoft.com/office/drawing/2014/main" id="{50052BB6-0FE3-984F-B26A-4C1DE2BFD23F}"/>
              </a:ext>
            </a:extLst>
          </p:cNvPr>
          <p:cNvSpPr/>
          <p:nvPr/>
        </p:nvSpPr>
        <p:spPr>
          <a:xfrm>
            <a:off x="9484745" y="1570444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72665E3-B4DD-4C49-8603-1099019262F0}"/>
              </a:ext>
            </a:extLst>
          </p:cNvPr>
          <p:cNvSpPr/>
          <p:nvPr/>
        </p:nvSpPr>
        <p:spPr>
          <a:xfrm>
            <a:off x="9583151" y="1910304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D95F813-9BAB-774A-A7B6-CC6FD1554777}"/>
              </a:ext>
            </a:extLst>
          </p:cNvPr>
          <p:cNvSpPr/>
          <p:nvPr/>
        </p:nvSpPr>
        <p:spPr>
          <a:xfrm>
            <a:off x="9583149" y="2008984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CD8DD8A-3648-5749-8E8B-A1E394082CDC}"/>
              </a:ext>
            </a:extLst>
          </p:cNvPr>
          <p:cNvSpPr/>
          <p:nvPr/>
        </p:nvSpPr>
        <p:spPr>
          <a:xfrm>
            <a:off x="9583149" y="2107664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Cube 92">
            <a:extLst>
              <a:ext uri="{FF2B5EF4-FFF2-40B4-BE49-F238E27FC236}">
                <a16:creationId xmlns:a16="http://schemas.microsoft.com/office/drawing/2014/main" id="{6C2721FA-D1DC-EF49-9758-307B079AEA53}"/>
              </a:ext>
            </a:extLst>
          </p:cNvPr>
          <p:cNvSpPr/>
          <p:nvPr/>
        </p:nvSpPr>
        <p:spPr>
          <a:xfrm>
            <a:off x="9583150" y="1768903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94" name="Cube 93">
            <a:extLst>
              <a:ext uri="{FF2B5EF4-FFF2-40B4-BE49-F238E27FC236}">
                <a16:creationId xmlns:a16="http://schemas.microsoft.com/office/drawing/2014/main" id="{43BD590B-BE45-9143-A9FB-52424348BFF9}"/>
              </a:ext>
            </a:extLst>
          </p:cNvPr>
          <p:cNvSpPr/>
          <p:nvPr/>
        </p:nvSpPr>
        <p:spPr>
          <a:xfrm>
            <a:off x="9583149" y="1675664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95" name="Cube 94">
            <a:extLst>
              <a:ext uri="{FF2B5EF4-FFF2-40B4-BE49-F238E27FC236}">
                <a16:creationId xmlns:a16="http://schemas.microsoft.com/office/drawing/2014/main" id="{DD816427-3E26-2942-AE09-FA05C3B1274D}"/>
              </a:ext>
            </a:extLst>
          </p:cNvPr>
          <p:cNvSpPr/>
          <p:nvPr/>
        </p:nvSpPr>
        <p:spPr>
          <a:xfrm>
            <a:off x="9583148" y="1570444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C5C76DBA-B436-BB43-8A9A-78C6E06A1BF6}"/>
              </a:ext>
            </a:extLst>
          </p:cNvPr>
          <p:cNvSpPr txBox="1"/>
          <p:nvPr/>
        </p:nvSpPr>
        <p:spPr>
          <a:xfrm>
            <a:off x="10534091" y="2985607"/>
            <a:ext cx="2093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H</a:t>
            </a:r>
          </a:p>
        </p:txBody>
      </p:sp>
      <p:sp>
        <p:nvSpPr>
          <p:cNvPr id="97" name="Down Arrow 96">
            <a:extLst>
              <a:ext uri="{FF2B5EF4-FFF2-40B4-BE49-F238E27FC236}">
                <a16:creationId xmlns:a16="http://schemas.microsoft.com/office/drawing/2014/main" id="{61B9D44C-A0D9-4142-A49C-16E68A72D573}"/>
              </a:ext>
            </a:extLst>
          </p:cNvPr>
          <p:cNvSpPr/>
          <p:nvPr/>
        </p:nvSpPr>
        <p:spPr>
          <a:xfrm rot="16200000">
            <a:off x="6835044" y="1983059"/>
            <a:ext cx="258155" cy="546550"/>
          </a:xfrm>
          <a:prstGeom prst="downArrow">
            <a:avLst>
              <a:gd name="adj1" fmla="val 50000"/>
              <a:gd name="adj2" fmla="val 49991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6BF64E4-5E8D-6D4D-AF20-47B56EDBDC7A}"/>
              </a:ext>
            </a:extLst>
          </p:cNvPr>
          <p:cNvSpPr/>
          <p:nvPr/>
        </p:nvSpPr>
        <p:spPr>
          <a:xfrm>
            <a:off x="10179140" y="3499173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6AB8BE0F-DF8E-B444-B752-59688971D37D}"/>
              </a:ext>
            </a:extLst>
          </p:cNvPr>
          <p:cNvSpPr/>
          <p:nvPr/>
        </p:nvSpPr>
        <p:spPr>
          <a:xfrm>
            <a:off x="10277545" y="3499173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7A1DD39-33DF-344A-99A3-44412A11D8FE}"/>
              </a:ext>
            </a:extLst>
          </p:cNvPr>
          <p:cNvSpPr/>
          <p:nvPr/>
        </p:nvSpPr>
        <p:spPr>
          <a:xfrm>
            <a:off x="10179139" y="3597853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207A6C0A-81DE-9148-A12C-EE4C5F0AD087}"/>
              </a:ext>
            </a:extLst>
          </p:cNvPr>
          <p:cNvSpPr/>
          <p:nvPr/>
        </p:nvSpPr>
        <p:spPr>
          <a:xfrm>
            <a:off x="10277544" y="3597853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CE68C732-3D96-2B4A-AFE1-231297AB1AFE}"/>
              </a:ext>
            </a:extLst>
          </p:cNvPr>
          <p:cNvSpPr/>
          <p:nvPr/>
        </p:nvSpPr>
        <p:spPr>
          <a:xfrm>
            <a:off x="10179139" y="3696533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F60CFA4F-021C-F744-91CF-C72E7BA2C06F}"/>
              </a:ext>
            </a:extLst>
          </p:cNvPr>
          <p:cNvSpPr/>
          <p:nvPr/>
        </p:nvSpPr>
        <p:spPr>
          <a:xfrm>
            <a:off x="10277544" y="3696533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Cube 103">
            <a:extLst>
              <a:ext uri="{FF2B5EF4-FFF2-40B4-BE49-F238E27FC236}">
                <a16:creationId xmlns:a16="http://schemas.microsoft.com/office/drawing/2014/main" id="{7CFEA48A-D719-BF41-94D8-AF34C1A9C72F}"/>
              </a:ext>
            </a:extLst>
          </p:cNvPr>
          <p:cNvSpPr/>
          <p:nvPr/>
        </p:nvSpPr>
        <p:spPr>
          <a:xfrm>
            <a:off x="10179139" y="3361513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05" name="Cube 104">
            <a:extLst>
              <a:ext uri="{FF2B5EF4-FFF2-40B4-BE49-F238E27FC236}">
                <a16:creationId xmlns:a16="http://schemas.microsoft.com/office/drawing/2014/main" id="{EB8D096E-3477-4E40-99F3-1F99891B91C3}"/>
              </a:ext>
            </a:extLst>
          </p:cNvPr>
          <p:cNvSpPr/>
          <p:nvPr/>
        </p:nvSpPr>
        <p:spPr>
          <a:xfrm>
            <a:off x="10179138" y="3268274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06" name="Cube 105">
            <a:extLst>
              <a:ext uri="{FF2B5EF4-FFF2-40B4-BE49-F238E27FC236}">
                <a16:creationId xmlns:a16="http://schemas.microsoft.com/office/drawing/2014/main" id="{4C7D5215-88C0-B943-A858-37310FD556C3}"/>
              </a:ext>
            </a:extLst>
          </p:cNvPr>
          <p:cNvSpPr/>
          <p:nvPr/>
        </p:nvSpPr>
        <p:spPr>
          <a:xfrm>
            <a:off x="10179137" y="3163054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07" name="Cube 106">
            <a:extLst>
              <a:ext uri="{FF2B5EF4-FFF2-40B4-BE49-F238E27FC236}">
                <a16:creationId xmlns:a16="http://schemas.microsoft.com/office/drawing/2014/main" id="{E041E109-E2BE-7740-A13A-5B3ED6216882}"/>
              </a:ext>
            </a:extLst>
          </p:cNvPr>
          <p:cNvSpPr/>
          <p:nvPr/>
        </p:nvSpPr>
        <p:spPr>
          <a:xfrm>
            <a:off x="10277546" y="3357772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08" name="Cube 107">
            <a:extLst>
              <a:ext uri="{FF2B5EF4-FFF2-40B4-BE49-F238E27FC236}">
                <a16:creationId xmlns:a16="http://schemas.microsoft.com/office/drawing/2014/main" id="{B04FE2A6-08AB-8245-9B62-0970B9D449CB}"/>
              </a:ext>
            </a:extLst>
          </p:cNvPr>
          <p:cNvSpPr/>
          <p:nvPr/>
        </p:nvSpPr>
        <p:spPr>
          <a:xfrm>
            <a:off x="10277545" y="3264533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09" name="Cube 108">
            <a:extLst>
              <a:ext uri="{FF2B5EF4-FFF2-40B4-BE49-F238E27FC236}">
                <a16:creationId xmlns:a16="http://schemas.microsoft.com/office/drawing/2014/main" id="{F795ED4E-2A8D-5C48-BB9E-B7F2043BFE2E}"/>
              </a:ext>
            </a:extLst>
          </p:cNvPr>
          <p:cNvSpPr/>
          <p:nvPr/>
        </p:nvSpPr>
        <p:spPr>
          <a:xfrm>
            <a:off x="10277544" y="3159313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821DDCCE-2040-AF4F-98D4-7CBCA36ECC61}"/>
              </a:ext>
            </a:extLst>
          </p:cNvPr>
          <p:cNvSpPr/>
          <p:nvPr/>
        </p:nvSpPr>
        <p:spPr>
          <a:xfrm>
            <a:off x="10375950" y="3499173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4FDD2D8-3E8F-6A45-9D14-E5CDCF08F5EA}"/>
              </a:ext>
            </a:extLst>
          </p:cNvPr>
          <p:cNvSpPr/>
          <p:nvPr/>
        </p:nvSpPr>
        <p:spPr>
          <a:xfrm>
            <a:off x="10375948" y="3597853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B335D160-329D-6C41-BD29-41D1D810BE4D}"/>
              </a:ext>
            </a:extLst>
          </p:cNvPr>
          <p:cNvSpPr/>
          <p:nvPr/>
        </p:nvSpPr>
        <p:spPr>
          <a:xfrm>
            <a:off x="10375948" y="3696533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Cube 112">
            <a:extLst>
              <a:ext uri="{FF2B5EF4-FFF2-40B4-BE49-F238E27FC236}">
                <a16:creationId xmlns:a16="http://schemas.microsoft.com/office/drawing/2014/main" id="{0429A75C-A10A-6743-80CA-B6E284DD36A7}"/>
              </a:ext>
            </a:extLst>
          </p:cNvPr>
          <p:cNvSpPr/>
          <p:nvPr/>
        </p:nvSpPr>
        <p:spPr>
          <a:xfrm>
            <a:off x="10375949" y="3357772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14" name="Cube 113">
            <a:extLst>
              <a:ext uri="{FF2B5EF4-FFF2-40B4-BE49-F238E27FC236}">
                <a16:creationId xmlns:a16="http://schemas.microsoft.com/office/drawing/2014/main" id="{596A4E6D-07BA-404D-8536-DE61D7DB7BB2}"/>
              </a:ext>
            </a:extLst>
          </p:cNvPr>
          <p:cNvSpPr/>
          <p:nvPr/>
        </p:nvSpPr>
        <p:spPr>
          <a:xfrm>
            <a:off x="10375948" y="3264533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15" name="Cube 114">
            <a:extLst>
              <a:ext uri="{FF2B5EF4-FFF2-40B4-BE49-F238E27FC236}">
                <a16:creationId xmlns:a16="http://schemas.microsoft.com/office/drawing/2014/main" id="{9B80B3CC-B356-E44C-BB3D-9181F31BB992}"/>
              </a:ext>
            </a:extLst>
          </p:cNvPr>
          <p:cNvSpPr/>
          <p:nvPr/>
        </p:nvSpPr>
        <p:spPr>
          <a:xfrm>
            <a:off x="10375947" y="3159313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16" name="Down Arrow 115">
            <a:extLst>
              <a:ext uri="{FF2B5EF4-FFF2-40B4-BE49-F238E27FC236}">
                <a16:creationId xmlns:a16="http://schemas.microsoft.com/office/drawing/2014/main" id="{D7A429A8-840D-6746-8A51-FA24CD7DCBAF}"/>
              </a:ext>
            </a:extLst>
          </p:cNvPr>
          <p:cNvSpPr/>
          <p:nvPr/>
        </p:nvSpPr>
        <p:spPr>
          <a:xfrm rot="5400000">
            <a:off x="9411091" y="3052368"/>
            <a:ext cx="224035" cy="1189649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ADDC8595-49DC-4347-A099-F53DD3BF6526}"/>
              </a:ext>
            </a:extLst>
          </p:cNvPr>
          <p:cNvSpPr/>
          <p:nvPr/>
        </p:nvSpPr>
        <p:spPr>
          <a:xfrm>
            <a:off x="1861386" y="276362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32C9AF64-61D4-E74F-AB9A-EEFA35083F87}"/>
              </a:ext>
            </a:extLst>
          </p:cNvPr>
          <p:cNvSpPr/>
          <p:nvPr/>
        </p:nvSpPr>
        <p:spPr>
          <a:xfrm>
            <a:off x="2116292" y="310946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A0EAB0B1-76A6-894D-B14D-581BA53555E6}"/>
              </a:ext>
            </a:extLst>
          </p:cNvPr>
          <p:cNvSpPr/>
          <p:nvPr/>
        </p:nvSpPr>
        <p:spPr>
          <a:xfrm>
            <a:off x="1861385" y="286230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BC5A0CB7-8EE2-A941-A9D9-A02EB73E1FA1}"/>
              </a:ext>
            </a:extLst>
          </p:cNvPr>
          <p:cNvSpPr/>
          <p:nvPr/>
        </p:nvSpPr>
        <p:spPr>
          <a:xfrm>
            <a:off x="2116291" y="320814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ED82B7C9-E63B-5C45-B0E4-2EC752D560F1}"/>
              </a:ext>
            </a:extLst>
          </p:cNvPr>
          <p:cNvSpPr/>
          <p:nvPr/>
        </p:nvSpPr>
        <p:spPr>
          <a:xfrm>
            <a:off x="1861385" y="2960985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7E7C5CC6-8BE5-AC42-8E3C-6E5AFCA250FD}"/>
              </a:ext>
            </a:extLst>
          </p:cNvPr>
          <p:cNvSpPr/>
          <p:nvPr/>
        </p:nvSpPr>
        <p:spPr>
          <a:xfrm>
            <a:off x="2116291" y="330682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Cube 122">
            <a:extLst>
              <a:ext uri="{FF2B5EF4-FFF2-40B4-BE49-F238E27FC236}">
                <a16:creationId xmlns:a16="http://schemas.microsoft.com/office/drawing/2014/main" id="{66E46E33-C556-6147-9088-F2B383ACE447}"/>
              </a:ext>
            </a:extLst>
          </p:cNvPr>
          <p:cNvSpPr/>
          <p:nvPr/>
        </p:nvSpPr>
        <p:spPr>
          <a:xfrm>
            <a:off x="1861385" y="2625965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24" name="Cube 123">
            <a:extLst>
              <a:ext uri="{FF2B5EF4-FFF2-40B4-BE49-F238E27FC236}">
                <a16:creationId xmlns:a16="http://schemas.microsoft.com/office/drawing/2014/main" id="{132AE976-B701-E44B-A612-457E7AF6BFE5}"/>
              </a:ext>
            </a:extLst>
          </p:cNvPr>
          <p:cNvSpPr/>
          <p:nvPr/>
        </p:nvSpPr>
        <p:spPr>
          <a:xfrm>
            <a:off x="1861384" y="2532726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25" name="Cube 124">
            <a:extLst>
              <a:ext uri="{FF2B5EF4-FFF2-40B4-BE49-F238E27FC236}">
                <a16:creationId xmlns:a16="http://schemas.microsoft.com/office/drawing/2014/main" id="{8FAB29E8-AE44-974D-9F3D-BC8A14745E8A}"/>
              </a:ext>
            </a:extLst>
          </p:cNvPr>
          <p:cNvSpPr/>
          <p:nvPr/>
        </p:nvSpPr>
        <p:spPr>
          <a:xfrm>
            <a:off x="1861383" y="2427506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26" name="Cube 125">
            <a:extLst>
              <a:ext uri="{FF2B5EF4-FFF2-40B4-BE49-F238E27FC236}">
                <a16:creationId xmlns:a16="http://schemas.microsoft.com/office/drawing/2014/main" id="{768AEAAA-A0DF-5D4C-9AA9-7CB85FAC0FCC}"/>
              </a:ext>
            </a:extLst>
          </p:cNvPr>
          <p:cNvSpPr/>
          <p:nvPr/>
        </p:nvSpPr>
        <p:spPr>
          <a:xfrm>
            <a:off x="2116293" y="2968066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27" name="Cube 126">
            <a:extLst>
              <a:ext uri="{FF2B5EF4-FFF2-40B4-BE49-F238E27FC236}">
                <a16:creationId xmlns:a16="http://schemas.microsoft.com/office/drawing/2014/main" id="{0D083861-7BAD-9247-8B13-507105557FD7}"/>
              </a:ext>
            </a:extLst>
          </p:cNvPr>
          <p:cNvSpPr/>
          <p:nvPr/>
        </p:nvSpPr>
        <p:spPr>
          <a:xfrm>
            <a:off x="2116292" y="2874827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28" name="Cube 127">
            <a:extLst>
              <a:ext uri="{FF2B5EF4-FFF2-40B4-BE49-F238E27FC236}">
                <a16:creationId xmlns:a16="http://schemas.microsoft.com/office/drawing/2014/main" id="{511DFA65-EB58-5945-A127-3C9C6AE29BA7}"/>
              </a:ext>
            </a:extLst>
          </p:cNvPr>
          <p:cNvSpPr/>
          <p:nvPr/>
        </p:nvSpPr>
        <p:spPr>
          <a:xfrm>
            <a:off x="2116291" y="2769607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B039BBDB-8C5E-4246-93B8-A1BAF89AAD83}"/>
              </a:ext>
            </a:extLst>
          </p:cNvPr>
          <p:cNvSpPr/>
          <p:nvPr/>
        </p:nvSpPr>
        <p:spPr>
          <a:xfrm>
            <a:off x="2214697" y="310946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81AEE250-FB2A-8C4B-9747-4C8203C1AEB5}"/>
              </a:ext>
            </a:extLst>
          </p:cNvPr>
          <p:cNvSpPr/>
          <p:nvPr/>
        </p:nvSpPr>
        <p:spPr>
          <a:xfrm>
            <a:off x="2214695" y="320814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D0BE0AE4-C474-5B4B-B048-EE46A75920E3}"/>
              </a:ext>
            </a:extLst>
          </p:cNvPr>
          <p:cNvSpPr/>
          <p:nvPr/>
        </p:nvSpPr>
        <p:spPr>
          <a:xfrm>
            <a:off x="2214695" y="3306827"/>
            <a:ext cx="98405" cy="986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Cube 131">
            <a:extLst>
              <a:ext uri="{FF2B5EF4-FFF2-40B4-BE49-F238E27FC236}">
                <a16:creationId xmlns:a16="http://schemas.microsoft.com/office/drawing/2014/main" id="{4CA7E39C-3DAD-884C-BA87-A2DEA846397B}"/>
              </a:ext>
            </a:extLst>
          </p:cNvPr>
          <p:cNvSpPr/>
          <p:nvPr/>
        </p:nvSpPr>
        <p:spPr>
          <a:xfrm>
            <a:off x="2214696" y="2968066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33" name="Cube 132">
            <a:extLst>
              <a:ext uri="{FF2B5EF4-FFF2-40B4-BE49-F238E27FC236}">
                <a16:creationId xmlns:a16="http://schemas.microsoft.com/office/drawing/2014/main" id="{1B622599-EE39-2E4C-AE6B-4DC3A56D5C43}"/>
              </a:ext>
            </a:extLst>
          </p:cNvPr>
          <p:cNvSpPr/>
          <p:nvPr/>
        </p:nvSpPr>
        <p:spPr>
          <a:xfrm>
            <a:off x="2214695" y="2874827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34" name="Cube 133">
            <a:extLst>
              <a:ext uri="{FF2B5EF4-FFF2-40B4-BE49-F238E27FC236}">
                <a16:creationId xmlns:a16="http://schemas.microsoft.com/office/drawing/2014/main" id="{F1AE19C1-7CCA-774A-8EDA-78256807C7DB}"/>
              </a:ext>
            </a:extLst>
          </p:cNvPr>
          <p:cNvSpPr/>
          <p:nvPr/>
        </p:nvSpPr>
        <p:spPr>
          <a:xfrm>
            <a:off x="2214694" y="2769607"/>
            <a:ext cx="432000" cy="432000"/>
          </a:xfrm>
          <a:prstGeom prst="cube">
            <a:avLst>
              <a:gd name="adj" fmla="val 76576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aseline="-25000" dirty="0"/>
          </a:p>
        </p:txBody>
      </p:sp>
      <p:sp>
        <p:nvSpPr>
          <p:cNvPr id="135" name="Down Arrow 134">
            <a:extLst>
              <a:ext uri="{FF2B5EF4-FFF2-40B4-BE49-F238E27FC236}">
                <a16:creationId xmlns:a16="http://schemas.microsoft.com/office/drawing/2014/main" id="{D2039C94-2497-6946-8C5C-882050BB0409}"/>
              </a:ext>
            </a:extLst>
          </p:cNvPr>
          <p:cNvSpPr/>
          <p:nvPr/>
        </p:nvSpPr>
        <p:spPr>
          <a:xfrm rot="16200000">
            <a:off x="4930749" y="2370729"/>
            <a:ext cx="171061" cy="476758"/>
          </a:xfrm>
          <a:prstGeom prst="downArrow">
            <a:avLst>
              <a:gd name="adj1" fmla="val 50000"/>
              <a:gd name="adj2" fmla="val 53569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20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30482</TotalTime>
  <Words>711</Words>
  <Application>Microsoft Macintosh PowerPoint</Application>
  <PresentationFormat>Widescreen</PresentationFormat>
  <Paragraphs>332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Attention Model COVID segmentation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Attention Model COVID segmentation</dc:title>
  <dc:creator>Microsoft Office User</dc:creator>
  <cp:lastModifiedBy>Microsoft Office User</cp:lastModifiedBy>
  <cp:revision>193</cp:revision>
  <dcterms:created xsi:type="dcterms:W3CDTF">2020-07-24T12:43:22Z</dcterms:created>
  <dcterms:modified xsi:type="dcterms:W3CDTF">2020-09-03T15:12:00Z</dcterms:modified>
</cp:coreProperties>
</file>